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462" r:id="rId3"/>
    <p:sldId id="261" r:id="rId4"/>
    <p:sldId id="300" r:id="rId5"/>
    <p:sldId id="301" r:id="rId6"/>
    <p:sldId id="448" r:id="rId7"/>
    <p:sldId id="449" r:id="rId8"/>
    <p:sldId id="451" r:id="rId9"/>
    <p:sldId id="464" r:id="rId10"/>
    <p:sldId id="465" r:id="rId11"/>
    <p:sldId id="463" r:id="rId12"/>
    <p:sldId id="454" r:id="rId13"/>
    <p:sldId id="299" r:id="rId1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7" autoAdjust="0"/>
    <p:restoredTop sz="95118" autoAdjust="0"/>
  </p:normalViewPr>
  <p:slideViewPr>
    <p:cSldViewPr>
      <p:cViewPr>
        <p:scale>
          <a:sx n="75" d="100"/>
          <a:sy n="75" d="100"/>
        </p:scale>
        <p:origin x="-1522" y="-3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74CA38-F144-4160-BFCF-4EBA9E22741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D834EB-F7B2-4D49-BED6-2493E3C94D82}">
      <dgm:prSet/>
      <dgm:spPr/>
      <dgm:t>
        <a:bodyPr/>
        <a:lstStyle/>
        <a:p>
          <a:pPr rtl="0"/>
          <a:r>
            <a:rPr lang="en-GB" dirty="0" err="1"/>
            <a:t>Vizija</a:t>
          </a:r>
          <a:endParaRPr lang="en-US" dirty="0"/>
        </a:p>
      </dgm:t>
    </dgm:pt>
    <dgm:pt modelId="{521E42F3-60C1-4E31-A9D7-BB9AA0D374B8}" type="parTrans" cxnId="{6CC34654-DE12-426D-8C13-6E7C2CFD13A3}">
      <dgm:prSet/>
      <dgm:spPr/>
      <dgm:t>
        <a:bodyPr/>
        <a:lstStyle/>
        <a:p>
          <a:endParaRPr lang="en-US"/>
        </a:p>
      </dgm:t>
    </dgm:pt>
    <dgm:pt modelId="{360CCA6A-A24D-41ED-B5ED-E2B282A019E7}" type="sibTrans" cxnId="{6CC34654-DE12-426D-8C13-6E7C2CFD13A3}">
      <dgm:prSet/>
      <dgm:spPr/>
      <dgm:t>
        <a:bodyPr/>
        <a:lstStyle/>
        <a:p>
          <a:endParaRPr lang="en-US"/>
        </a:p>
      </dgm:t>
    </dgm:pt>
    <dgm:pt modelId="{A13B6F38-F5C5-4966-806A-9339CAE3B91D}">
      <dgm:prSet/>
      <dgm:spPr/>
      <dgm:t>
        <a:bodyPr/>
        <a:lstStyle/>
        <a:p>
          <a:pPr rtl="0"/>
          <a:r>
            <a:rPr lang="en-GB" dirty="0" err="1"/>
            <a:t>Fokusiranost</a:t>
          </a:r>
          <a:r>
            <a:rPr lang="en-GB" dirty="0"/>
            <a:t> </a:t>
          </a:r>
          <a:r>
            <a:rPr lang="en-GB" dirty="0" err="1"/>
            <a:t>na</a:t>
          </a:r>
          <a:r>
            <a:rPr lang="en-GB" dirty="0"/>
            <a:t> </a:t>
          </a:r>
          <a:r>
            <a:rPr lang="en-GB" dirty="0" err="1"/>
            <a:t>tematiku</a:t>
          </a:r>
          <a:r>
            <a:rPr lang="en-GB" dirty="0"/>
            <a:t> </a:t>
          </a:r>
          <a:r>
            <a:rPr lang="en-GB" dirty="0" err="1"/>
            <a:t>pomaganja</a:t>
          </a:r>
          <a:endParaRPr lang="en-US" dirty="0"/>
        </a:p>
      </dgm:t>
    </dgm:pt>
    <dgm:pt modelId="{EFAA57F1-B2A0-40C8-AA84-8443B61BA51C}" type="parTrans" cxnId="{B646E143-40AD-4663-853D-989DD62D3573}">
      <dgm:prSet/>
      <dgm:spPr/>
      <dgm:t>
        <a:bodyPr/>
        <a:lstStyle/>
        <a:p>
          <a:endParaRPr lang="en-US"/>
        </a:p>
      </dgm:t>
    </dgm:pt>
    <dgm:pt modelId="{450AD841-0478-4D5B-AB5B-20F02388E741}" type="sibTrans" cxnId="{B646E143-40AD-4663-853D-989DD62D3573}">
      <dgm:prSet/>
      <dgm:spPr/>
      <dgm:t>
        <a:bodyPr/>
        <a:lstStyle/>
        <a:p>
          <a:endParaRPr lang="en-US"/>
        </a:p>
      </dgm:t>
    </dgm:pt>
    <dgm:pt modelId="{599E2F1A-12D4-41FC-BE7D-F4F040FDAB3E}">
      <dgm:prSet/>
      <dgm:spPr/>
      <dgm:t>
        <a:bodyPr/>
        <a:lstStyle/>
        <a:p>
          <a:pPr rtl="0"/>
          <a:r>
            <a:rPr lang="it-IT" dirty="0" err="1"/>
            <a:t>Utjecaja</a:t>
          </a:r>
          <a:r>
            <a:rPr lang="it-IT" dirty="0"/>
            <a:t> i </a:t>
          </a:r>
          <a:r>
            <a:rPr lang="it-IT" dirty="0" err="1"/>
            <a:t>nadahnuće</a:t>
          </a:r>
          <a:r>
            <a:rPr lang="it-IT" dirty="0"/>
            <a:t> je </a:t>
          </a:r>
          <a:r>
            <a:rPr lang="it-IT" dirty="0" err="1"/>
            <a:t>drugima</a:t>
          </a:r>
          <a:endParaRPr lang="en-US" dirty="0"/>
        </a:p>
      </dgm:t>
    </dgm:pt>
    <dgm:pt modelId="{E35A35CA-4827-4A9F-8B81-996851ED7D4C}" type="parTrans" cxnId="{1F2C2577-D048-4468-AE19-16B10023DD60}">
      <dgm:prSet/>
      <dgm:spPr/>
      <dgm:t>
        <a:bodyPr/>
        <a:lstStyle/>
        <a:p>
          <a:endParaRPr lang="en-US"/>
        </a:p>
      </dgm:t>
    </dgm:pt>
    <dgm:pt modelId="{2A46DE4D-B646-497B-A8E7-5DBFF62E6B4D}" type="sibTrans" cxnId="{1F2C2577-D048-4468-AE19-16B10023DD60}">
      <dgm:prSet/>
      <dgm:spPr/>
      <dgm:t>
        <a:bodyPr/>
        <a:lstStyle/>
        <a:p>
          <a:endParaRPr lang="en-US"/>
        </a:p>
      </dgm:t>
    </dgm:pt>
    <dgm:pt modelId="{38044B4F-A18D-4CA3-BC46-494B7BA08D4F}">
      <dgm:prSet/>
      <dgm:spPr/>
      <dgm:t>
        <a:bodyPr/>
        <a:lstStyle/>
        <a:p>
          <a:pPr rtl="0"/>
          <a:r>
            <a:rPr lang="it-IT" dirty="0" err="1"/>
            <a:t>Uvjerljivost</a:t>
          </a:r>
          <a:r>
            <a:rPr lang="it-IT" dirty="0"/>
            <a:t> i </a:t>
          </a:r>
          <a:r>
            <a:rPr lang="it-IT" dirty="0" err="1"/>
            <a:t>vjerodostojost</a:t>
          </a:r>
          <a:endParaRPr lang="en-US" dirty="0"/>
        </a:p>
      </dgm:t>
    </dgm:pt>
    <dgm:pt modelId="{E0763348-7EE0-4D7C-B8EF-DE9A31A7BF47}" type="parTrans" cxnId="{07B74598-4F55-4676-99DF-FED44934AB91}">
      <dgm:prSet/>
      <dgm:spPr/>
      <dgm:t>
        <a:bodyPr/>
        <a:lstStyle/>
        <a:p>
          <a:endParaRPr lang="en-US"/>
        </a:p>
      </dgm:t>
    </dgm:pt>
    <dgm:pt modelId="{4412AA37-BB0B-401A-B6C5-937D5136275A}" type="sibTrans" cxnId="{07B74598-4F55-4676-99DF-FED44934AB91}">
      <dgm:prSet/>
      <dgm:spPr/>
      <dgm:t>
        <a:bodyPr/>
        <a:lstStyle/>
        <a:p>
          <a:endParaRPr lang="en-US"/>
        </a:p>
      </dgm:t>
    </dgm:pt>
    <dgm:pt modelId="{B25E991F-77B7-43C1-B932-514639A18B7C}">
      <dgm:prSet/>
      <dgm:spPr/>
      <dgm:t>
        <a:bodyPr/>
        <a:lstStyle/>
        <a:p>
          <a:pPr rtl="0"/>
          <a:r>
            <a:rPr lang="en-GB" dirty="0"/>
            <a:t>Rad u </a:t>
          </a:r>
          <a:r>
            <a:rPr lang="en-GB" dirty="0" err="1"/>
            <a:t>timu</a:t>
          </a:r>
          <a:endParaRPr lang="en-US" dirty="0"/>
        </a:p>
      </dgm:t>
    </dgm:pt>
    <dgm:pt modelId="{1A43030C-A887-4F4C-8666-381E7EF4EEF5}" type="parTrans" cxnId="{0B79A3FB-8CAA-45DD-B2DC-0FFAEC034F56}">
      <dgm:prSet/>
      <dgm:spPr/>
      <dgm:t>
        <a:bodyPr/>
        <a:lstStyle/>
        <a:p>
          <a:endParaRPr lang="en-US"/>
        </a:p>
      </dgm:t>
    </dgm:pt>
    <dgm:pt modelId="{28EDF405-ED57-4E94-8B4D-6E575E7452B4}" type="sibTrans" cxnId="{0B79A3FB-8CAA-45DD-B2DC-0FFAEC034F56}">
      <dgm:prSet/>
      <dgm:spPr/>
      <dgm:t>
        <a:bodyPr/>
        <a:lstStyle/>
        <a:p>
          <a:endParaRPr lang="en-US"/>
        </a:p>
      </dgm:t>
    </dgm:pt>
    <dgm:pt modelId="{0AA08F50-14BF-48D7-B8EF-92A3DA818E36}">
      <dgm:prSet/>
      <dgm:spPr/>
      <dgm:t>
        <a:bodyPr/>
        <a:lstStyle/>
        <a:p>
          <a:pPr rtl="0"/>
          <a:r>
            <a:rPr lang="en-US" dirty="0"/>
            <a:t>P</a:t>
          </a:r>
          <a:r>
            <a:rPr lang="hr-HR" dirty="0" err="1"/>
            <a:t>ovratn</a:t>
          </a:r>
          <a:r>
            <a:rPr lang="en-US" dirty="0"/>
            <a:t>a </a:t>
          </a:r>
          <a:r>
            <a:rPr lang="en-US" dirty="0" err="1"/>
            <a:t>i</a:t>
          </a:r>
          <a:r>
            <a:rPr lang="hr-HR" dirty="0" err="1"/>
            <a:t>nformacij</a:t>
          </a:r>
          <a:r>
            <a:rPr lang="en-US" dirty="0"/>
            <a:t>a</a:t>
          </a:r>
          <a:r>
            <a:rPr lang="hr-HR" dirty="0"/>
            <a:t> i </a:t>
          </a:r>
          <a:r>
            <a:rPr lang="en-US" dirty="0" err="1"/>
            <a:t>nagra</a:t>
          </a:r>
          <a:r>
            <a:rPr lang="vi-VN" dirty="0"/>
            <a:t>đ</a:t>
          </a:r>
          <a:r>
            <a:rPr lang="en-US" dirty="0" err="1"/>
            <a:t>ivanje</a:t>
          </a:r>
          <a:endParaRPr lang="en-US" dirty="0"/>
        </a:p>
      </dgm:t>
    </dgm:pt>
    <dgm:pt modelId="{9A093041-F026-4F5C-91BF-E7D4F3D1B15A}" type="parTrans" cxnId="{47D82BB3-6846-4DD3-B72E-0DF9E065B055}">
      <dgm:prSet/>
      <dgm:spPr/>
      <dgm:t>
        <a:bodyPr/>
        <a:lstStyle/>
        <a:p>
          <a:endParaRPr lang="en-US"/>
        </a:p>
      </dgm:t>
    </dgm:pt>
    <dgm:pt modelId="{AD772F7F-4E33-40FD-8F67-75FC3F943862}" type="sibTrans" cxnId="{47D82BB3-6846-4DD3-B72E-0DF9E065B055}">
      <dgm:prSet/>
      <dgm:spPr/>
      <dgm:t>
        <a:bodyPr/>
        <a:lstStyle/>
        <a:p>
          <a:endParaRPr lang="en-US"/>
        </a:p>
      </dgm:t>
    </dgm:pt>
    <dgm:pt modelId="{D7303342-4120-4301-9AD6-33971B0FD4FE}">
      <dgm:prSet/>
      <dgm:spPr/>
      <dgm:t>
        <a:bodyPr/>
        <a:lstStyle/>
        <a:p>
          <a:pPr rtl="0"/>
          <a:r>
            <a:rPr lang="en-GB" dirty="0" err="1"/>
            <a:t>Učinkovita</a:t>
          </a:r>
          <a:r>
            <a:rPr lang="en-GB" dirty="0"/>
            <a:t> </a:t>
          </a:r>
          <a:r>
            <a:rPr lang="en-GB" dirty="0" err="1"/>
            <a:t>komunikacija</a:t>
          </a:r>
          <a:endParaRPr lang="en-US" dirty="0"/>
        </a:p>
      </dgm:t>
    </dgm:pt>
    <dgm:pt modelId="{88CAF5CF-F4FF-4DDD-AF1D-FD1125D962BC}" type="parTrans" cxnId="{465FE805-BF84-447A-9D22-ECB3722431F9}">
      <dgm:prSet/>
      <dgm:spPr/>
      <dgm:t>
        <a:bodyPr/>
        <a:lstStyle/>
        <a:p>
          <a:endParaRPr lang="en-US"/>
        </a:p>
      </dgm:t>
    </dgm:pt>
    <dgm:pt modelId="{68B1AECD-F2DE-42E3-8970-D8084B1243EC}" type="sibTrans" cxnId="{465FE805-BF84-447A-9D22-ECB3722431F9}">
      <dgm:prSet/>
      <dgm:spPr/>
      <dgm:t>
        <a:bodyPr/>
        <a:lstStyle/>
        <a:p>
          <a:endParaRPr lang="en-US"/>
        </a:p>
      </dgm:t>
    </dgm:pt>
    <dgm:pt modelId="{25A337A1-762C-4A08-B336-2C2D57EA3EA1}" type="pres">
      <dgm:prSet presAssocID="{5874CA38-F144-4160-BFCF-4EBA9E22741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hr-HR"/>
        </a:p>
      </dgm:t>
    </dgm:pt>
    <dgm:pt modelId="{9DF080CA-5C25-4414-842B-9BD042EC75C1}" type="pres">
      <dgm:prSet presAssocID="{5874CA38-F144-4160-BFCF-4EBA9E22741E}" presName="Name1" presStyleCnt="0"/>
      <dgm:spPr/>
    </dgm:pt>
    <dgm:pt modelId="{F6B6BCCD-53D3-46B0-A343-83E1283D9CEE}" type="pres">
      <dgm:prSet presAssocID="{5874CA38-F144-4160-BFCF-4EBA9E22741E}" presName="cycle" presStyleCnt="0"/>
      <dgm:spPr/>
    </dgm:pt>
    <dgm:pt modelId="{FA48ABC4-AEAA-4A2F-8231-81E46FC7D03C}" type="pres">
      <dgm:prSet presAssocID="{5874CA38-F144-4160-BFCF-4EBA9E22741E}" presName="srcNode" presStyleLbl="node1" presStyleIdx="0" presStyleCnt="7"/>
      <dgm:spPr/>
    </dgm:pt>
    <dgm:pt modelId="{77899531-2A93-499A-A78C-1A81046FDB82}" type="pres">
      <dgm:prSet presAssocID="{5874CA38-F144-4160-BFCF-4EBA9E22741E}" presName="conn" presStyleLbl="parChTrans1D2" presStyleIdx="0" presStyleCnt="1"/>
      <dgm:spPr/>
      <dgm:t>
        <a:bodyPr/>
        <a:lstStyle/>
        <a:p>
          <a:endParaRPr lang="hr-HR"/>
        </a:p>
      </dgm:t>
    </dgm:pt>
    <dgm:pt modelId="{2C47EE92-74AE-4A01-99A4-D7D550297D4A}" type="pres">
      <dgm:prSet presAssocID="{5874CA38-F144-4160-BFCF-4EBA9E22741E}" presName="extraNode" presStyleLbl="node1" presStyleIdx="0" presStyleCnt="7"/>
      <dgm:spPr/>
    </dgm:pt>
    <dgm:pt modelId="{AA4DDFA2-016E-48B9-B4A3-49BCE41537AE}" type="pres">
      <dgm:prSet presAssocID="{5874CA38-F144-4160-BFCF-4EBA9E22741E}" presName="dstNode" presStyleLbl="node1" presStyleIdx="0" presStyleCnt="7"/>
      <dgm:spPr/>
    </dgm:pt>
    <dgm:pt modelId="{89F3F742-1C7C-4102-ABCA-7EC5B85983AE}" type="pres">
      <dgm:prSet presAssocID="{99D834EB-F7B2-4D49-BED6-2493E3C94D82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FE3EBBD-FCFE-473C-8BCD-928BB1BE38FD}" type="pres">
      <dgm:prSet presAssocID="{99D834EB-F7B2-4D49-BED6-2493E3C94D82}" presName="accent_1" presStyleCnt="0"/>
      <dgm:spPr/>
    </dgm:pt>
    <dgm:pt modelId="{B426210C-6A10-416E-A10F-F7275E818DBD}" type="pres">
      <dgm:prSet presAssocID="{99D834EB-F7B2-4D49-BED6-2493E3C94D82}" presName="accentRepeatNode" presStyleLbl="solidFgAcc1" presStyleIdx="0" presStyleCnt="7"/>
      <dgm:spPr/>
    </dgm:pt>
    <dgm:pt modelId="{495FC2EB-0C31-420D-9675-9EE3F6D2E329}" type="pres">
      <dgm:prSet presAssocID="{A13B6F38-F5C5-4966-806A-9339CAE3B91D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4C9E01E-7E93-43E8-B2B4-D72448322C05}" type="pres">
      <dgm:prSet presAssocID="{A13B6F38-F5C5-4966-806A-9339CAE3B91D}" presName="accent_2" presStyleCnt="0"/>
      <dgm:spPr/>
    </dgm:pt>
    <dgm:pt modelId="{4BA889DD-28E6-486A-9A47-841C08813BF8}" type="pres">
      <dgm:prSet presAssocID="{A13B6F38-F5C5-4966-806A-9339CAE3B91D}" presName="accentRepeatNode" presStyleLbl="solidFgAcc1" presStyleIdx="1" presStyleCnt="7"/>
      <dgm:spPr/>
    </dgm:pt>
    <dgm:pt modelId="{F30F50A9-9549-4C7C-81F0-E509C245BF7A}" type="pres">
      <dgm:prSet presAssocID="{599E2F1A-12D4-41FC-BE7D-F4F040FDAB3E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2F4BBCF-396A-4C34-92E8-329D51806440}" type="pres">
      <dgm:prSet presAssocID="{599E2F1A-12D4-41FC-BE7D-F4F040FDAB3E}" presName="accent_3" presStyleCnt="0"/>
      <dgm:spPr/>
    </dgm:pt>
    <dgm:pt modelId="{25378851-C129-4967-8ECC-B222403496F9}" type="pres">
      <dgm:prSet presAssocID="{599E2F1A-12D4-41FC-BE7D-F4F040FDAB3E}" presName="accentRepeatNode" presStyleLbl="solidFgAcc1" presStyleIdx="2" presStyleCnt="7"/>
      <dgm:spPr/>
    </dgm:pt>
    <dgm:pt modelId="{F1573DA8-1C85-45E1-8087-4B8F73ED3DAF}" type="pres">
      <dgm:prSet presAssocID="{38044B4F-A18D-4CA3-BC46-494B7BA08D4F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125297B-172E-4524-99FE-062359BC4507}" type="pres">
      <dgm:prSet presAssocID="{38044B4F-A18D-4CA3-BC46-494B7BA08D4F}" presName="accent_4" presStyleCnt="0"/>
      <dgm:spPr/>
    </dgm:pt>
    <dgm:pt modelId="{6FEBA360-28BC-4F60-AA8B-3586D50CCE5A}" type="pres">
      <dgm:prSet presAssocID="{38044B4F-A18D-4CA3-BC46-494B7BA08D4F}" presName="accentRepeatNode" presStyleLbl="solidFgAcc1" presStyleIdx="3" presStyleCnt="7"/>
      <dgm:spPr/>
    </dgm:pt>
    <dgm:pt modelId="{360F683F-37ED-4BE0-8D4B-E825F9DAE0E5}" type="pres">
      <dgm:prSet presAssocID="{B25E991F-77B7-43C1-B932-514639A18B7C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AC1F2F3-D271-4E29-BDD1-B5F9EFEC5DF2}" type="pres">
      <dgm:prSet presAssocID="{B25E991F-77B7-43C1-B932-514639A18B7C}" presName="accent_5" presStyleCnt="0"/>
      <dgm:spPr/>
    </dgm:pt>
    <dgm:pt modelId="{49DB6277-2D5C-4BEF-9794-F3C96F61A351}" type="pres">
      <dgm:prSet presAssocID="{B25E991F-77B7-43C1-B932-514639A18B7C}" presName="accentRepeatNode" presStyleLbl="solidFgAcc1" presStyleIdx="4" presStyleCnt="7"/>
      <dgm:spPr/>
    </dgm:pt>
    <dgm:pt modelId="{B76D75DC-241D-4ED7-8EE0-A7D48FDB86AE}" type="pres">
      <dgm:prSet presAssocID="{D7303342-4120-4301-9AD6-33971B0FD4FE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795D045-005C-4B7E-89C9-7C2A3282FDCC}" type="pres">
      <dgm:prSet presAssocID="{D7303342-4120-4301-9AD6-33971B0FD4FE}" presName="accent_6" presStyleCnt="0"/>
      <dgm:spPr/>
    </dgm:pt>
    <dgm:pt modelId="{5C243F0D-F9BF-4BAE-8222-8FC44ACE1B83}" type="pres">
      <dgm:prSet presAssocID="{D7303342-4120-4301-9AD6-33971B0FD4FE}" presName="accentRepeatNode" presStyleLbl="solidFgAcc1" presStyleIdx="5" presStyleCnt="7"/>
      <dgm:spPr/>
    </dgm:pt>
    <dgm:pt modelId="{7011C956-0886-4CF1-8B12-09570A63D408}" type="pres">
      <dgm:prSet presAssocID="{0AA08F50-14BF-48D7-B8EF-92A3DA818E36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81503CD-FFEB-482E-8380-AF10E2CF9BE4}" type="pres">
      <dgm:prSet presAssocID="{0AA08F50-14BF-48D7-B8EF-92A3DA818E36}" presName="accent_7" presStyleCnt="0"/>
      <dgm:spPr/>
    </dgm:pt>
    <dgm:pt modelId="{EE7F67E3-71C3-4FA2-B2A2-D26E76D71299}" type="pres">
      <dgm:prSet presAssocID="{0AA08F50-14BF-48D7-B8EF-92A3DA818E36}" presName="accentRepeatNode" presStyleLbl="solidFgAcc1" presStyleIdx="6" presStyleCnt="7"/>
      <dgm:spPr/>
    </dgm:pt>
  </dgm:ptLst>
  <dgm:cxnLst>
    <dgm:cxn modelId="{6CC34654-DE12-426D-8C13-6E7C2CFD13A3}" srcId="{5874CA38-F144-4160-BFCF-4EBA9E22741E}" destId="{99D834EB-F7B2-4D49-BED6-2493E3C94D82}" srcOrd="0" destOrd="0" parTransId="{521E42F3-60C1-4E31-A9D7-BB9AA0D374B8}" sibTransId="{360CCA6A-A24D-41ED-B5ED-E2B282A019E7}"/>
    <dgm:cxn modelId="{3DE12E89-3E65-4A02-B3D9-ED5823056B9A}" type="presOf" srcId="{B25E991F-77B7-43C1-B932-514639A18B7C}" destId="{360F683F-37ED-4BE0-8D4B-E825F9DAE0E5}" srcOrd="0" destOrd="0" presId="urn:microsoft.com/office/officeart/2008/layout/VerticalCurvedList"/>
    <dgm:cxn modelId="{1F2C2577-D048-4468-AE19-16B10023DD60}" srcId="{5874CA38-F144-4160-BFCF-4EBA9E22741E}" destId="{599E2F1A-12D4-41FC-BE7D-F4F040FDAB3E}" srcOrd="2" destOrd="0" parTransId="{E35A35CA-4827-4A9F-8B81-996851ED7D4C}" sibTransId="{2A46DE4D-B646-497B-A8E7-5DBFF62E6B4D}"/>
    <dgm:cxn modelId="{5F821C0F-0866-49B9-B3D1-65C46B208387}" type="presOf" srcId="{A13B6F38-F5C5-4966-806A-9339CAE3B91D}" destId="{495FC2EB-0C31-420D-9675-9EE3F6D2E329}" srcOrd="0" destOrd="0" presId="urn:microsoft.com/office/officeart/2008/layout/VerticalCurvedList"/>
    <dgm:cxn modelId="{0B79A3FB-8CAA-45DD-B2DC-0FFAEC034F56}" srcId="{5874CA38-F144-4160-BFCF-4EBA9E22741E}" destId="{B25E991F-77B7-43C1-B932-514639A18B7C}" srcOrd="4" destOrd="0" parTransId="{1A43030C-A887-4F4C-8666-381E7EF4EEF5}" sibTransId="{28EDF405-ED57-4E94-8B4D-6E575E7452B4}"/>
    <dgm:cxn modelId="{07B74598-4F55-4676-99DF-FED44934AB91}" srcId="{5874CA38-F144-4160-BFCF-4EBA9E22741E}" destId="{38044B4F-A18D-4CA3-BC46-494B7BA08D4F}" srcOrd="3" destOrd="0" parTransId="{E0763348-7EE0-4D7C-B8EF-DE9A31A7BF47}" sibTransId="{4412AA37-BB0B-401A-B6C5-937D5136275A}"/>
    <dgm:cxn modelId="{AA7115DD-8B67-4CAD-9FCE-779C437E2B27}" type="presOf" srcId="{99D834EB-F7B2-4D49-BED6-2493E3C94D82}" destId="{89F3F742-1C7C-4102-ABCA-7EC5B85983AE}" srcOrd="0" destOrd="0" presId="urn:microsoft.com/office/officeart/2008/layout/VerticalCurvedList"/>
    <dgm:cxn modelId="{6DD92F3B-8AFE-40D5-B4C5-BB37A8129B8A}" type="presOf" srcId="{5874CA38-F144-4160-BFCF-4EBA9E22741E}" destId="{25A337A1-762C-4A08-B336-2C2D57EA3EA1}" srcOrd="0" destOrd="0" presId="urn:microsoft.com/office/officeart/2008/layout/VerticalCurvedList"/>
    <dgm:cxn modelId="{77391A10-31D1-443A-9D1E-B5D05FEDD660}" type="presOf" srcId="{599E2F1A-12D4-41FC-BE7D-F4F040FDAB3E}" destId="{F30F50A9-9549-4C7C-81F0-E509C245BF7A}" srcOrd="0" destOrd="0" presId="urn:microsoft.com/office/officeart/2008/layout/VerticalCurvedList"/>
    <dgm:cxn modelId="{C3B04976-9085-45DD-AD42-CB37A75FD450}" type="presOf" srcId="{D7303342-4120-4301-9AD6-33971B0FD4FE}" destId="{B76D75DC-241D-4ED7-8EE0-A7D48FDB86AE}" srcOrd="0" destOrd="0" presId="urn:microsoft.com/office/officeart/2008/layout/VerticalCurvedList"/>
    <dgm:cxn modelId="{2E43C08A-4C9E-4A92-ACD1-B843767F220F}" type="presOf" srcId="{38044B4F-A18D-4CA3-BC46-494B7BA08D4F}" destId="{F1573DA8-1C85-45E1-8087-4B8F73ED3DAF}" srcOrd="0" destOrd="0" presId="urn:microsoft.com/office/officeart/2008/layout/VerticalCurvedList"/>
    <dgm:cxn modelId="{47D82BB3-6846-4DD3-B72E-0DF9E065B055}" srcId="{5874CA38-F144-4160-BFCF-4EBA9E22741E}" destId="{0AA08F50-14BF-48D7-B8EF-92A3DA818E36}" srcOrd="6" destOrd="0" parTransId="{9A093041-F026-4F5C-91BF-E7D4F3D1B15A}" sibTransId="{AD772F7F-4E33-40FD-8F67-75FC3F943862}"/>
    <dgm:cxn modelId="{465FE805-BF84-447A-9D22-ECB3722431F9}" srcId="{5874CA38-F144-4160-BFCF-4EBA9E22741E}" destId="{D7303342-4120-4301-9AD6-33971B0FD4FE}" srcOrd="5" destOrd="0" parTransId="{88CAF5CF-F4FF-4DDD-AF1D-FD1125D962BC}" sibTransId="{68B1AECD-F2DE-42E3-8970-D8084B1243EC}"/>
    <dgm:cxn modelId="{B646E143-40AD-4663-853D-989DD62D3573}" srcId="{5874CA38-F144-4160-BFCF-4EBA9E22741E}" destId="{A13B6F38-F5C5-4966-806A-9339CAE3B91D}" srcOrd="1" destOrd="0" parTransId="{EFAA57F1-B2A0-40C8-AA84-8443B61BA51C}" sibTransId="{450AD841-0478-4D5B-AB5B-20F02388E741}"/>
    <dgm:cxn modelId="{508A11F4-64C0-472C-B5C9-067EA3596DE3}" type="presOf" srcId="{360CCA6A-A24D-41ED-B5ED-E2B282A019E7}" destId="{77899531-2A93-499A-A78C-1A81046FDB82}" srcOrd="0" destOrd="0" presId="urn:microsoft.com/office/officeart/2008/layout/VerticalCurvedList"/>
    <dgm:cxn modelId="{194315D3-D92F-473B-9B94-9E28A092EC52}" type="presOf" srcId="{0AA08F50-14BF-48D7-B8EF-92A3DA818E36}" destId="{7011C956-0886-4CF1-8B12-09570A63D408}" srcOrd="0" destOrd="0" presId="urn:microsoft.com/office/officeart/2008/layout/VerticalCurvedList"/>
    <dgm:cxn modelId="{6AF43069-1B05-43D3-9804-C116CB6D1DD1}" type="presParOf" srcId="{25A337A1-762C-4A08-B336-2C2D57EA3EA1}" destId="{9DF080CA-5C25-4414-842B-9BD042EC75C1}" srcOrd="0" destOrd="0" presId="urn:microsoft.com/office/officeart/2008/layout/VerticalCurvedList"/>
    <dgm:cxn modelId="{CA0B7F3E-3FC1-460E-B59A-1804F45486EA}" type="presParOf" srcId="{9DF080CA-5C25-4414-842B-9BD042EC75C1}" destId="{F6B6BCCD-53D3-46B0-A343-83E1283D9CEE}" srcOrd="0" destOrd="0" presId="urn:microsoft.com/office/officeart/2008/layout/VerticalCurvedList"/>
    <dgm:cxn modelId="{8A980EA4-DD04-4879-9FFB-E1F6A5BFB2B5}" type="presParOf" srcId="{F6B6BCCD-53D3-46B0-A343-83E1283D9CEE}" destId="{FA48ABC4-AEAA-4A2F-8231-81E46FC7D03C}" srcOrd="0" destOrd="0" presId="urn:microsoft.com/office/officeart/2008/layout/VerticalCurvedList"/>
    <dgm:cxn modelId="{32700E7F-8692-4E84-AA12-D155B9D3C570}" type="presParOf" srcId="{F6B6BCCD-53D3-46B0-A343-83E1283D9CEE}" destId="{77899531-2A93-499A-A78C-1A81046FDB82}" srcOrd="1" destOrd="0" presId="urn:microsoft.com/office/officeart/2008/layout/VerticalCurvedList"/>
    <dgm:cxn modelId="{EF8E315E-7BAB-4D8C-91DD-8DBB8F3AF609}" type="presParOf" srcId="{F6B6BCCD-53D3-46B0-A343-83E1283D9CEE}" destId="{2C47EE92-74AE-4A01-99A4-D7D550297D4A}" srcOrd="2" destOrd="0" presId="urn:microsoft.com/office/officeart/2008/layout/VerticalCurvedList"/>
    <dgm:cxn modelId="{A2C42C0C-5A67-4AE5-BCB9-275BCC301E65}" type="presParOf" srcId="{F6B6BCCD-53D3-46B0-A343-83E1283D9CEE}" destId="{AA4DDFA2-016E-48B9-B4A3-49BCE41537AE}" srcOrd="3" destOrd="0" presId="urn:microsoft.com/office/officeart/2008/layout/VerticalCurvedList"/>
    <dgm:cxn modelId="{1CF6BE79-C7B9-4684-A76C-0F3FFB571044}" type="presParOf" srcId="{9DF080CA-5C25-4414-842B-9BD042EC75C1}" destId="{89F3F742-1C7C-4102-ABCA-7EC5B85983AE}" srcOrd="1" destOrd="0" presId="urn:microsoft.com/office/officeart/2008/layout/VerticalCurvedList"/>
    <dgm:cxn modelId="{69A276DF-664A-4BFA-8ABC-023C639480A9}" type="presParOf" srcId="{9DF080CA-5C25-4414-842B-9BD042EC75C1}" destId="{DFE3EBBD-FCFE-473C-8BCD-928BB1BE38FD}" srcOrd="2" destOrd="0" presId="urn:microsoft.com/office/officeart/2008/layout/VerticalCurvedList"/>
    <dgm:cxn modelId="{24F259DE-3764-441D-95D0-0A854F36CBFF}" type="presParOf" srcId="{DFE3EBBD-FCFE-473C-8BCD-928BB1BE38FD}" destId="{B426210C-6A10-416E-A10F-F7275E818DBD}" srcOrd="0" destOrd="0" presId="urn:microsoft.com/office/officeart/2008/layout/VerticalCurvedList"/>
    <dgm:cxn modelId="{72A6BF26-CCED-402E-81D7-2B0F6A6AE433}" type="presParOf" srcId="{9DF080CA-5C25-4414-842B-9BD042EC75C1}" destId="{495FC2EB-0C31-420D-9675-9EE3F6D2E329}" srcOrd="3" destOrd="0" presId="urn:microsoft.com/office/officeart/2008/layout/VerticalCurvedList"/>
    <dgm:cxn modelId="{267F7A08-A077-42E3-A22F-4E8A9DED37B5}" type="presParOf" srcId="{9DF080CA-5C25-4414-842B-9BD042EC75C1}" destId="{B4C9E01E-7E93-43E8-B2B4-D72448322C05}" srcOrd="4" destOrd="0" presId="urn:microsoft.com/office/officeart/2008/layout/VerticalCurvedList"/>
    <dgm:cxn modelId="{6DCCD7EA-660F-4ACC-A561-B9F901C7EC62}" type="presParOf" srcId="{B4C9E01E-7E93-43E8-B2B4-D72448322C05}" destId="{4BA889DD-28E6-486A-9A47-841C08813BF8}" srcOrd="0" destOrd="0" presId="urn:microsoft.com/office/officeart/2008/layout/VerticalCurvedList"/>
    <dgm:cxn modelId="{BC21EEF9-FC15-490F-826F-DB0D6EDF3630}" type="presParOf" srcId="{9DF080CA-5C25-4414-842B-9BD042EC75C1}" destId="{F30F50A9-9549-4C7C-81F0-E509C245BF7A}" srcOrd="5" destOrd="0" presId="urn:microsoft.com/office/officeart/2008/layout/VerticalCurvedList"/>
    <dgm:cxn modelId="{F450A2C3-AB86-43C1-BE81-748E6D735E28}" type="presParOf" srcId="{9DF080CA-5C25-4414-842B-9BD042EC75C1}" destId="{F2F4BBCF-396A-4C34-92E8-329D51806440}" srcOrd="6" destOrd="0" presId="urn:microsoft.com/office/officeart/2008/layout/VerticalCurvedList"/>
    <dgm:cxn modelId="{3775E54E-A418-4DCE-90F8-7D6EB0256E45}" type="presParOf" srcId="{F2F4BBCF-396A-4C34-92E8-329D51806440}" destId="{25378851-C129-4967-8ECC-B222403496F9}" srcOrd="0" destOrd="0" presId="urn:microsoft.com/office/officeart/2008/layout/VerticalCurvedList"/>
    <dgm:cxn modelId="{8E616A3F-19D5-4D10-A39C-5525D20C300F}" type="presParOf" srcId="{9DF080CA-5C25-4414-842B-9BD042EC75C1}" destId="{F1573DA8-1C85-45E1-8087-4B8F73ED3DAF}" srcOrd="7" destOrd="0" presId="urn:microsoft.com/office/officeart/2008/layout/VerticalCurvedList"/>
    <dgm:cxn modelId="{F8E0D4E7-E63D-4BD7-ACE1-FDB16DD0D593}" type="presParOf" srcId="{9DF080CA-5C25-4414-842B-9BD042EC75C1}" destId="{5125297B-172E-4524-99FE-062359BC4507}" srcOrd="8" destOrd="0" presId="urn:microsoft.com/office/officeart/2008/layout/VerticalCurvedList"/>
    <dgm:cxn modelId="{96CC57AD-48BE-4A1E-A24F-59ADC6435013}" type="presParOf" srcId="{5125297B-172E-4524-99FE-062359BC4507}" destId="{6FEBA360-28BC-4F60-AA8B-3586D50CCE5A}" srcOrd="0" destOrd="0" presId="urn:microsoft.com/office/officeart/2008/layout/VerticalCurvedList"/>
    <dgm:cxn modelId="{73165B9E-DDDC-4A8C-A33D-3752D20C2AD9}" type="presParOf" srcId="{9DF080CA-5C25-4414-842B-9BD042EC75C1}" destId="{360F683F-37ED-4BE0-8D4B-E825F9DAE0E5}" srcOrd="9" destOrd="0" presId="urn:microsoft.com/office/officeart/2008/layout/VerticalCurvedList"/>
    <dgm:cxn modelId="{44FF7940-0DA6-47E0-8C17-B3CC5A331573}" type="presParOf" srcId="{9DF080CA-5C25-4414-842B-9BD042EC75C1}" destId="{CAC1F2F3-D271-4E29-BDD1-B5F9EFEC5DF2}" srcOrd="10" destOrd="0" presId="urn:microsoft.com/office/officeart/2008/layout/VerticalCurvedList"/>
    <dgm:cxn modelId="{D07681D5-58E2-402C-8749-151B42695658}" type="presParOf" srcId="{CAC1F2F3-D271-4E29-BDD1-B5F9EFEC5DF2}" destId="{49DB6277-2D5C-4BEF-9794-F3C96F61A351}" srcOrd="0" destOrd="0" presId="urn:microsoft.com/office/officeart/2008/layout/VerticalCurvedList"/>
    <dgm:cxn modelId="{93726255-3BF3-4F10-8CC5-486E8407AA70}" type="presParOf" srcId="{9DF080CA-5C25-4414-842B-9BD042EC75C1}" destId="{B76D75DC-241D-4ED7-8EE0-A7D48FDB86AE}" srcOrd="11" destOrd="0" presId="urn:microsoft.com/office/officeart/2008/layout/VerticalCurvedList"/>
    <dgm:cxn modelId="{D5D4EF53-7FD3-4DA6-96A9-26AD4D1A6DBB}" type="presParOf" srcId="{9DF080CA-5C25-4414-842B-9BD042EC75C1}" destId="{B795D045-005C-4B7E-89C9-7C2A3282FDCC}" srcOrd="12" destOrd="0" presId="urn:microsoft.com/office/officeart/2008/layout/VerticalCurvedList"/>
    <dgm:cxn modelId="{CF08928B-BA86-417B-9E24-3755B3E68648}" type="presParOf" srcId="{B795D045-005C-4B7E-89C9-7C2A3282FDCC}" destId="{5C243F0D-F9BF-4BAE-8222-8FC44ACE1B83}" srcOrd="0" destOrd="0" presId="urn:microsoft.com/office/officeart/2008/layout/VerticalCurvedList"/>
    <dgm:cxn modelId="{DF7AD783-1AE6-4A59-B960-C56442F14797}" type="presParOf" srcId="{9DF080CA-5C25-4414-842B-9BD042EC75C1}" destId="{7011C956-0886-4CF1-8B12-09570A63D408}" srcOrd="13" destOrd="0" presId="urn:microsoft.com/office/officeart/2008/layout/VerticalCurvedList"/>
    <dgm:cxn modelId="{8D29876F-100C-4B9C-BFA5-C460DA6FB056}" type="presParOf" srcId="{9DF080CA-5C25-4414-842B-9BD042EC75C1}" destId="{F81503CD-FFEB-482E-8380-AF10E2CF9BE4}" srcOrd="14" destOrd="0" presId="urn:microsoft.com/office/officeart/2008/layout/VerticalCurvedList"/>
    <dgm:cxn modelId="{AD120706-D8AD-44A9-853D-C6BEC1ADBD63}" type="presParOf" srcId="{F81503CD-FFEB-482E-8380-AF10E2CF9BE4}" destId="{EE7F67E3-71C3-4FA2-B2A2-D26E76D7129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899531-2A93-499A-A78C-1A81046FDB82}">
      <dsp:nvSpPr>
        <dsp:cNvPr id="0" name=""/>
        <dsp:cNvSpPr/>
      </dsp:nvSpPr>
      <dsp:spPr>
        <a:xfrm>
          <a:off x="-4806221" y="-736832"/>
          <a:ext cx="5726176" cy="5726176"/>
        </a:xfrm>
        <a:prstGeom prst="blockArc">
          <a:avLst>
            <a:gd name="adj1" fmla="val 18900000"/>
            <a:gd name="adj2" fmla="val 2700000"/>
            <a:gd name="adj3" fmla="val 377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F3F742-1C7C-4102-ABCA-7EC5B85983AE}">
      <dsp:nvSpPr>
        <dsp:cNvPr id="0" name=""/>
        <dsp:cNvSpPr/>
      </dsp:nvSpPr>
      <dsp:spPr>
        <a:xfrm>
          <a:off x="298313" y="193319"/>
          <a:ext cx="6661001" cy="386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6759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err="1"/>
            <a:t>Vizija</a:t>
          </a:r>
          <a:endParaRPr lang="en-US" sz="2000" kern="1200" dirty="0"/>
        </a:p>
      </dsp:txBody>
      <dsp:txXfrm>
        <a:off x="298313" y="193319"/>
        <a:ext cx="6661001" cy="386468"/>
      </dsp:txXfrm>
    </dsp:sp>
    <dsp:sp modelId="{B426210C-6A10-416E-A10F-F7275E818DBD}">
      <dsp:nvSpPr>
        <dsp:cNvPr id="0" name=""/>
        <dsp:cNvSpPr/>
      </dsp:nvSpPr>
      <dsp:spPr>
        <a:xfrm>
          <a:off x="56771" y="145010"/>
          <a:ext cx="483085" cy="4830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5FC2EB-0C31-420D-9675-9EE3F6D2E329}">
      <dsp:nvSpPr>
        <dsp:cNvPr id="0" name=""/>
        <dsp:cNvSpPr/>
      </dsp:nvSpPr>
      <dsp:spPr>
        <a:xfrm>
          <a:off x="648295" y="773361"/>
          <a:ext cx="6311019" cy="386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6759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err="1"/>
            <a:t>Fokusiranost</a:t>
          </a:r>
          <a:r>
            <a:rPr lang="en-GB" sz="2000" kern="1200" dirty="0"/>
            <a:t> </a:t>
          </a:r>
          <a:r>
            <a:rPr lang="en-GB" sz="2000" kern="1200" dirty="0" err="1"/>
            <a:t>na</a:t>
          </a:r>
          <a:r>
            <a:rPr lang="en-GB" sz="2000" kern="1200" dirty="0"/>
            <a:t> </a:t>
          </a:r>
          <a:r>
            <a:rPr lang="en-GB" sz="2000" kern="1200" dirty="0" err="1"/>
            <a:t>tematiku</a:t>
          </a:r>
          <a:r>
            <a:rPr lang="en-GB" sz="2000" kern="1200" dirty="0"/>
            <a:t> </a:t>
          </a:r>
          <a:r>
            <a:rPr lang="en-GB" sz="2000" kern="1200" dirty="0" err="1"/>
            <a:t>pomaganja</a:t>
          </a:r>
          <a:endParaRPr lang="en-US" sz="2000" kern="1200" dirty="0"/>
        </a:p>
      </dsp:txBody>
      <dsp:txXfrm>
        <a:off x="648295" y="773361"/>
        <a:ext cx="6311019" cy="386468"/>
      </dsp:txXfrm>
    </dsp:sp>
    <dsp:sp modelId="{4BA889DD-28E6-486A-9A47-841C08813BF8}">
      <dsp:nvSpPr>
        <dsp:cNvPr id="0" name=""/>
        <dsp:cNvSpPr/>
      </dsp:nvSpPr>
      <dsp:spPr>
        <a:xfrm>
          <a:off x="406752" y="725053"/>
          <a:ext cx="483085" cy="4830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0F50A9-9549-4C7C-81F0-E509C245BF7A}">
      <dsp:nvSpPr>
        <dsp:cNvPr id="0" name=""/>
        <dsp:cNvSpPr/>
      </dsp:nvSpPr>
      <dsp:spPr>
        <a:xfrm>
          <a:off x="840083" y="1352979"/>
          <a:ext cx="6119231" cy="386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6759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err="1"/>
            <a:t>Utjecaja</a:t>
          </a:r>
          <a:r>
            <a:rPr lang="it-IT" sz="2000" kern="1200" dirty="0"/>
            <a:t> i </a:t>
          </a:r>
          <a:r>
            <a:rPr lang="it-IT" sz="2000" kern="1200" dirty="0" err="1"/>
            <a:t>nadahnuće</a:t>
          </a:r>
          <a:r>
            <a:rPr lang="it-IT" sz="2000" kern="1200" dirty="0"/>
            <a:t> je </a:t>
          </a:r>
          <a:r>
            <a:rPr lang="it-IT" sz="2000" kern="1200" dirty="0" err="1"/>
            <a:t>drugima</a:t>
          </a:r>
          <a:endParaRPr lang="en-US" sz="2000" kern="1200" dirty="0"/>
        </a:p>
      </dsp:txBody>
      <dsp:txXfrm>
        <a:off x="840083" y="1352979"/>
        <a:ext cx="6119231" cy="386468"/>
      </dsp:txXfrm>
    </dsp:sp>
    <dsp:sp modelId="{25378851-C129-4967-8ECC-B222403496F9}">
      <dsp:nvSpPr>
        <dsp:cNvPr id="0" name=""/>
        <dsp:cNvSpPr/>
      </dsp:nvSpPr>
      <dsp:spPr>
        <a:xfrm>
          <a:off x="598541" y="1304670"/>
          <a:ext cx="483085" cy="4830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573DA8-1C85-45E1-8087-4B8F73ED3DAF}">
      <dsp:nvSpPr>
        <dsp:cNvPr id="0" name=""/>
        <dsp:cNvSpPr/>
      </dsp:nvSpPr>
      <dsp:spPr>
        <a:xfrm>
          <a:off x="901319" y="1933021"/>
          <a:ext cx="6057995" cy="386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6759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err="1"/>
            <a:t>Uvjerljivost</a:t>
          </a:r>
          <a:r>
            <a:rPr lang="it-IT" sz="2000" kern="1200" dirty="0"/>
            <a:t> i </a:t>
          </a:r>
          <a:r>
            <a:rPr lang="it-IT" sz="2000" kern="1200" dirty="0" err="1"/>
            <a:t>vjerodostojost</a:t>
          </a:r>
          <a:endParaRPr lang="en-US" sz="2000" kern="1200" dirty="0"/>
        </a:p>
      </dsp:txBody>
      <dsp:txXfrm>
        <a:off x="901319" y="1933021"/>
        <a:ext cx="6057995" cy="386468"/>
      </dsp:txXfrm>
    </dsp:sp>
    <dsp:sp modelId="{6FEBA360-28BC-4F60-AA8B-3586D50CCE5A}">
      <dsp:nvSpPr>
        <dsp:cNvPr id="0" name=""/>
        <dsp:cNvSpPr/>
      </dsp:nvSpPr>
      <dsp:spPr>
        <a:xfrm>
          <a:off x="659777" y="1884713"/>
          <a:ext cx="483085" cy="4830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0F683F-37ED-4BE0-8D4B-E825F9DAE0E5}">
      <dsp:nvSpPr>
        <dsp:cNvPr id="0" name=""/>
        <dsp:cNvSpPr/>
      </dsp:nvSpPr>
      <dsp:spPr>
        <a:xfrm>
          <a:off x="840083" y="2513064"/>
          <a:ext cx="6119231" cy="386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6759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Rad u </a:t>
          </a:r>
          <a:r>
            <a:rPr lang="en-GB" sz="2000" kern="1200" dirty="0" err="1"/>
            <a:t>timu</a:t>
          </a:r>
          <a:endParaRPr lang="en-US" sz="2000" kern="1200" dirty="0"/>
        </a:p>
      </dsp:txBody>
      <dsp:txXfrm>
        <a:off x="840083" y="2513064"/>
        <a:ext cx="6119231" cy="386468"/>
      </dsp:txXfrm>
    </dsp:sp>
    <dsp:sp modelId="{49DB6277-2D5C-4BEF-9794-F3C96F61A351}">
      <dsp:nvSpPr>
        <dsp:cNvPr id="0" name=""/>
        <dsp:cNvSpPr/>
      </dsp:nvSpPr>
      <dsp:spPr>
        <a:xfrm>
          <a:off x="598541" y="2464755"/>
          <a:ext cx="483085" cy="4830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6D75DC-241D-4ED7-8EE0-A7D48FDB86AE}">
      <dsp:nvSpPr>
        <dsp:cNvPr id="0" name=""/>
        <dsp:cNvSpPr/>
      </dsp:nvSpPr>
      <dsp:spPr>
        <a:xfrm>
          <a:off x="648295" y="3092681"/>
          <a:ext cx="6311019" cy="386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6759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err="1"/>
            <a:t>Učinkovita</a:t>
          </a:r>
          <a:r>
            <a:rPr lang="en-GB" sz="2000" kern="1200" dirty="0"/>
            <a:t> </a:t>
          </a:r>
          <a:r>
            <a:rPr lang="en-GB" sz="2000" kern="1200" dirty="0" err="1"/>
            <a:t>komunikacija</a:t>
          </a:r>
          <a:endParaRPr lang="en-US" sz="2000" kern="1200" dirty="0"/>
        </a:p>
      </dsp:txBody>
      <dsp:txXfrm>
        <a:off x="648295" y="3092681"/>
        <a:ext cx="6311019" cy="386468"/>
      </dsp:txXfrm>
    </dsp:sp>
    <dsp:sp modelId="{5C243F0D-F9BF-4BAE-8222-8FC44ACE1B83}">
      <dsp:nvSpPr>
        <dsp:cNvPr id="0" name=""/>
        <dsp:cNvSpPr/>
      </dsp:nvSpPr>
      <dsp:spPr>
        <a:xfrm>
          <a:off x="406752" y="3044373"/>
          <a:ext cx="483085" cy="4830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1C956-0886-4CF1-8B12-09570A63D408}">
      <dsp:nvSpPr>
        <dsp:cNvPr id="0" name=""/>
        <dsp:cNvSpPr/>
      </dsp:nvSpPr>
      <dsp:spPr>
        <a:xfrm>
          <a:off x="298313" y="3672724"/>
          <a:ext cx="6661001" cy="386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6759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P</a:t>
          </a:r>
          <a:r>
            <a:rPr lang="hr-HR" sz="2000" kern="1200" dirty="0" err="1"/>
            <a:t>ovratn</a:t>
          </a:r>
          <a:r>
            <a:rPr lang="en-US" sz="2000" kern="1200" dirty="0"/>
            <a:t>a </a:t>
          </a:r>
          <a:r>
            <a:rPr lang="en-US" sz="2000" kern="1200" dirty="0" err="1"/>
            <a:t>i</a:t>
          </a:r>
          <a:r>
            <a:rPr lang="hr-HR" sz="2000" kern="1200" dirty="0" err="1"/>
            <a:t>nformacij</a:t>
          </a:r>
          <a:r>
            <a:rPr lang="en-US" sz="2000" kern="1200" dirty="0"/>
            <a:t>a</a:t>
          </a:r>
          <a:r>
            <a:rPr lang="hr-HR" sz="2000" kern="1200" dirty="0"/>
            <a:t> i </a:t>
          </a:r>
          <a:r>
            <a:rPr lang="en-US" sz="2000" kern="1200" dirty="0" err="1"/>
            <a:t>nagra</a:t>
          </a:r>
          <a:r>
            <a:rPr lang="vi-VN" sz="2000" kern="1200" dirty="0"/>
            <a:t>đ</a:t>
          </a:r>
          <a:r>
            <a:rPr lang="en-US" sz="2000" kern="1200" dirty="0" err="1"/>
            <a:t>ivanje</a:t>
          </a:r>
          <a:endParaRPr lang="en-US" sz="2000" kern="1200" dirty="0"/>
        </a:p>
      </dsp:txBody>
      <dsp:txXfrm>
        <a:off x="298313" y="3672724"/>
        <a:ext cx="6661001" cy="386468"/>
      </dsp:txXfrm>
    </dsp:sp>
    <dsp:sp modelId="{EE7F67E3-71C3-4FA2-B2A2-D26E76D71299}">
      <dsp:nvSpPr>
        <dsp:cNvPr id="0" name=""/>
        <dsp:cNvSpPr/>
      </dsp:nvSpPr>
      <dsp:spPr>
        <a:xfrm>
          <a:off x="56771" y="3624415"/>
          <a:ext cx="483085" cy="4830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A62EA-AF05-4247-A452-DEE35084982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41CFE-201E-486A-BB9D-B64B29030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17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A2E1-2D5B-45E9-AF8F-1601702F64DC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32C7-0FD0-4390-8F9C-11A4CAB576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3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A2E1-2D5B-45E9-AF8F-1601702F64DC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32C7-0FD0-4390-8F9C-11A4CAB576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4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A2E1-2D5B-45E9-AF8F-1601702F64DC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32C7-0FD0-4390-8F9C-11A4CAB576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74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A2E1-2D5B-45E9-AF8F-1601702F64DC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32C7-0FD0-4390-8F9C-11A4CAB576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A2E1-2D5B-45E9-AF8F-1601702F64DC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32C7-0FD0-4390-8F9C-11A4CAB576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43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A2E1-2D5B-45E9-AF8F-1601702F64DC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32C7-0FD0-4390-8F9C-11A4CAB576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50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A2E1-2D5B-45E9-AF8F-1601702F64DC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32C7-0FD0-4390-8F9C-11A4CAB576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47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A2E1-2D5B-45E9-AF8F-1601702F64DC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32C7-0FD0-4390-8F9C-11A4CAB576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0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A2E1-2D5B-45E9-AF8F-1601702F64DC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32C7-0FD0-4390-8F9C-11A4CAB576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9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A2E1-2D5B-45E9-AF8F-1601702F64DC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32C7-0FD0-4390-8F9C-11A4CAB576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9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A2E1-2D5B-45E9-AF8F-1601702F64DC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32C7-0FD0-4390-8F9C-11A4CAB576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0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7A2E1-2D5B-45E9-AF8F-1601702F64DC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532C7-0FD0-4390-8F9C-11A4CAB576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88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2592286"/>
          </a:xfrm>
        </p:spPr>
        <p:txBody>
          <a:bodyPr>
            <a:normAutofit/>
          </a:bodyPr>
          <a:lstStyle/>
          <a:p>
            <a:r>
              <a:rPr lang="en-US" dirty="0"/>
              <a:t>GMT – </a:t>
            </a:r>
            <a:r>
              <a:rPr lang="en-US" dirty="0" err="1"/>
              <a:t>organizacija</a:t>
            </a:r>
            <a:r>
              <a:rPr lang="en-US" dirty="0"/>
              <a:t>, </a:t>
            </a:r>
            <a:r>
              <a:rPr lang="en-US" dirty="0" err="1"/>
              <a:t>uloge</a:t>
            </a:r>
            <a:r>
              <a:rPr lang="en-US" dirty="0"/>
              <a:t> </a:t>
            </a:r>
            <a:r>
              <a:rPr lang="en-US" dirty="0" smtClean="0"/>
              <a:t>du</a:t>
            </a:r>
            <a:r>
              <a:rPr lang="hr-HR" dirty="0" smtClean="0"/>
              <a:t>ž</a:t>
            </a:r>
            <a:r>
              <a:rPr lang="en-US" dirty="0" err="1" smtClean="0"/>
              <a:t>nosti</a:t>
            </a:r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7308304" y="5841726"/>
            <a:ext cx="129515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r" eaLnBrk="0" hangingPunct="0"/>
            <a:r>
              <a:rPr lang="hr-HR" sz="2000" b="1" i="1" dirty="0"/>
              <a:t>WE SERVE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4C03F40-418C-485C-BDE6-A61C3A25A0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0352" y="332656"/>
            <a:ext cx="1121761" cy="106689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A938B2A-7BE7-44BA-BFA5-12229295F7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887" y="305054"/>
            <a:ext cx="1121761" cy="112176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8294EFA-40B8-4575-A69E-A5C1B63D4115}"/>
              </a:ext>
            </a:extLst>
          </p:cNvPr>
          <p:cNvSpPr txBox="1"/>
          <p:nvPr/>
        </p:nvSpPr>
        <p:spPr>
          <a:xfrm>
            <a:off x="281887" y="5949280"/>
            <a:ext cx="4002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Edukacija</a:t>
            </a:r>
            <a:r>
              <a:rPr lang="en-US" dirty="0"/>
              <a:t> RC </a:t>
            </a:r>
            <a:r>
              <a:rPr lang="en-US" dirty="0" err="1"/>
              <a:t>i</a:t>
            </a:r>
            <a:r>
              <a:rPr lang="en-US" dirty="0"/>
              <a:t> ZC </a:t>
            </a:r>
            <a:r>
              <a:rPr lang="en-US" dirty="0" err="1"/>
              <a:t>Distrikta</a:t>
            </a:r>
            <a:r>
              <a:rPr lang="en-US" dirty="0"/>
              <a:t> 126 – Hrvatska</a:t>
            </a:r>
          </a:p>
          <a:p>
            <a:r>
              <a:rPr lang="en-US" dirty="0" err="1"/>
              <a:t>Rastoke</a:t>
            </a:r>
            <a:r>
              <a:rPr lang="en-US" dirty="0"/>
              <a:t>, 20.lipnja 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E23C587-2398-4F09-B6EB-85FD3F1541CF}"/>
              </a:ext>
            </a:extLst>
          </p:cNvPr>
          <p:cNvSpPr txBox="1"/>
          <p:nvPr/>
        </p:nvSpPr>
        <p:spPr>
          <a:xfrm>
            <a:off x="1907704" y="4797152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Lions </a:t>
            </a:r>
            <a:r>
              <a:rPr lang="en-US" dirty="0" err="1"/>
              <a:t>godina</a:t>
            </a:r>
            <a:r>
              <a:rPr lang="en-US" dirty="0"/>
              <a:t> 2020-2021</a:t>
            </a:r>
          </a:p>
        </p:txBody>
      </p:sp>
    </p:spTree>
    <p:extLst>
      <p:ext uri="{BB962C8B-B14F-4D97-AF65-F5344CB8AC3E}">
        <p14:creationId xmlns:p14="http://schemas.microsoft.com/office/powerpoint/2010/main" val="1554300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DADB46-7A92-46D4-8CCD-5C773C581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sz="2800" dirty="0"/>
              <a:t>GMT- organizacija, uloge i dužnosti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214129-AF28-4725-97E6-D0457FC57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300" dirty="0" err="1"/>
              <a:t>Konkreto</a:t>
            </a:r>
            <a:r>
              <a:rPr lang="en-US" sz="4300" dirty="0"/>
              <a:t> </a:t>
            </a:r>
            <a:r>
              <a:rPr lang="en-US" sz="4300" dirty="0" err="1"/>
              <a:t>i</a:t>
            </a:r>
            <a:r>
              <a:rPr lang="en-US" sz="4300" dirty="0"/>
              <a:t> </a:t>
            </a:r>
            <a:r>
              <a:rPr lang="en-US" sz="4300" dirty="0" err="1"/>
              <a:t>opearativno</a:t>
            </a:r>
            <a:endParaRPr lang="en-US" sz="43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/>
              <a:t>Primiti</a:t>
            </a:r>
            <a:r>
              <a:rPr lang="en-US" dirty="0"/>
              <a:t> </a:t>
            </a:r>
            <a:r>
              <a:rPr lang="hr-HR" dirty="0"/>
              <a:t>2 nova člana i pri tome nikoga ne izgubiti </a:t>
            </a:r>
            <a:r>
              <a:rPr lang="en-US" dirty="0"/>
              <a:t>(</a:t>
            </a:r>
            <a:r>
              <a:rPr lang="hr-HR" dirty="0"/>
              <a:t>ostvariti  neto rast od 2 nova člana</a:t>
            </a:r>
            <a:r>
              <a:rPr lang="en-US" dirty="0"/>
              <a:t>);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</a:t>
            </a:r>
            <a:r>
              <a:rPr lang="hr-HR" dirty="0" err="1"/>
              <a:t>nimira</a:t>
            </a:r>
            <a:r>
              <a:rPr lang="en-US" dirty="0" err="1"/>
              <a:t>ti</a:t>
            </a:r>
            <a:r>
              <a:rPr lang="hr-HR" dirty="0"/>
              <a:t> Direktore za članstvo u svojim klubovima na pojačanu aktivnost</a:t>
            </a:r>
            <a:r>
              <a:rPr lang="en-US" dirty="0"/>
              <a:t>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u</a:t>
            </a:r>
            <a:r>
              <a:rPr lang="hr-HR" dirty="0" err="1"/>
              <a:t>skladiti</a:t>
            </a:r>
            <a:r>
              <a:rPr lang="hr-HR" dirty="0"/>
              <a:t> i ujednačiti proces identifikacije potencijalnih  kandidata i postupak prijema istih</a:t>
            </a:r>
            <a:r>
              <a:rPr lang="en-US" dirty="0"/>
              <a:t>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dirty="0"/>
              <a:t>održava</a:t>
            </a:r>
            <a:r>
              <a:rPr lang="en-US" dirty="0" err="1"/>
              <a:t>ti</a:t>
            </a:r>
            <a:r>
              <a:rPr lang="hr-HR" dirty="0"/>
              <a:t> </a:t>
            </a:r>
            <a:r>
              <a:rPr lang="hr-HR" dirty="0" err="1"/>
              <a:t>Regionaln</a:t>
            </a:r>
            <a:r>
              <a:rPr lang="en-US" dirty="0"/>
              <a:t>e</a:t>
            </a:r>
            <a:r>
              <a:rPr lang="hr-HR" dirty="0"/>
              <a:t> </a:t>
            </a:r>
            <a:r>
              <a:rPr lang="hr-HR" dirty="0" err="1"/>
              <a:t>radionic</a:t>
            </a:r>
            <a:r>
              <a:rPr lang="en-US" dirty="0"/>
              <a:t>e</a:t>
            </a:r>
            <a:r>
              <a:rPr lang="hr-HR" dirty="0"/>
              <a:t> „Trebamo te“</a:t>
            </a:r>
            <a:r>
              <a:rPr lang="en-US" dirty="0"/>
              <a:t>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dirty="0"/>
              <a:t>Uspostaviti </a:t>
            </a:r>
            <a:r>
              <a:rPr lang="en-US" dirty="0" err="1"/>
              <a:t>i</a:t>
            </a:r>
            <a:r>
              <a:rPr lang="hr-HR" dirty="0" err="1"/>
              <a:t>zravn</a:t>
            </a:r>
            <a:r>
              <a:rPr lang="en-US" dirty="0"/>
              <a:t>u, </a:t>
            </a:r>
            <a:r>
              <a:rPr lang="en-US" dirty="0" err="1"/>
              <a:t>dvosmjernu</a:t>
            </a:r>
            <a:r>
              <a:rPr lang="en-US" dirty="0"/>
              <a:t>,</a:t>
            </a:r>
            <a:r>
              <a:rPr lang="hr-HR" dirty="0"/>
              <a:t> komunikacija GMT koordinatora sa predsjednicima Odbora za članstvo/Direktorima za članstvo </a:t>
            </a:r>
            <a:r>
              <a:rPr lang="hr-HR" dirty="0" err="1"/>
              <a:t>Lions</a:t>
            </a:r>
            <a:r>
              <a:rPr lang="hr-HR" dirty="0"/>
              <a:t> klubova   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EDEB1D5-3AEB-4835-9592-C56CE61790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0352" y="332656"/>
            <a:ext cx="1121761" cy="10668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204881E-9A67-42BB-A55A-DF15A85FFA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887" y="305054"/>
            <a:ext cx="1121761" cy="112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907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58A9F2-4844-4F4D-A201-27F90A7B7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sz="2800" dirty="0"/>
              <a:t>GMT- organizacija, uloge i dužnosti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9AC3E7-B146-4927-B61E-DA0AF8988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5200" dirty="0" err="1"/>
              <a:t>Zadatci</a:t>
            </a:r>
            <a:r>
              <a:rPr lang="en-US" sz="5200" dirty="0"/>
              <a:t> RC-a I ZC-a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O</a:t>
            </a:r>
            <a:r>
              <a:rPr lang="hr-HR" dirty="0" err="1"/>
              <a:t>rganizirati</a:t>
            </a:r>
            <a:r>
              <a:rPr lang="hr-HR" dirty="0"/>
              <a:t> u svakoj Regiji radionicu "Trebamo te" namijenjenu sadašnjim </a:t>
            </a:r>
            <a:r>
              <a:rPr lang="en-US" dirty="0" err="1"/>
              <a:t>i</a:t>
            </a:r>
            <a:r>
              <a:rPr lang="hr-HR" dirty="0"/>
              <a:t> budućim direktorima za članstvo (2-3 člana po klubu)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Potaknuti Direktore za Članstvo da ostanu na toj poziciji 2</a:t>
            </a:r>
            <a:r>
              <a:rPr lang="en-US" dirty="0"/>
              <a:t> </a:t>
            </a:r>
            <a:r>
              <a:rPr lang="hr-HR" dirty="0"/>
              <a:t>ili vise mandata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Sprovesti analizu zadovoljstva članova u Klubu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Povećati brojčano stanje klubova </a:t>
            </a:r>
            <a:r>
              <a:rPr lang="hr-HR" dirty="0" err="1"/>
              <a:t>netto</a:t>
            </a:r>
            <a:r>
              <a:rPr lang="hr-HR" dirty="0"/>
              <a:t> za dva člana zadržavajući stare članove </a:t>
            </a:r>
            <a:r>
              <a:rPr lang="en-US" dirty="0" err="1"/>
              <a:t>i</a:t>
            </a:r>
            <a:r>
              <a:rPr lang="hr-HR" dirty="0"/>
              <a:t> iznalazeći kan</a:t>
            </a:r>
            <a:r>
              <a:rPr lang="en-US" dirty="0"/>
              <a:t>d</a:t>
            </a:r>
            <a:r>
              <a:rPr lang="hr-HR" dirty="0" err="1"/>
              <a:t>idate</a:t>
            </a:r>
            <a:r>
              <a:rPr lang="hr-HR" dirty="0"/>
              <a:t> za nove.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Iznaći mogućnosti i organizirati predstavljanje </a:t>
            </a:r>
            <a:r>
              <a:rPr lang="hr-HR" dirty="0" err="1"/>
              <a:t>Lionsa</a:t>
            </a:r>
            <a:r>
              <a:rPr lang="hr-HR" dirty="0"/>
              <a:t> u društvenim zajednicama u kojima klubovi djeluju (jedno predstavljanje po Zoni)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5CEED5E-3E11-4D5D-84ED-1AEFC5C5CD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0352" y="332656"/>
            <a:ext cx="1121761" cy="10668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5E13A86-E469-422B-B3A6-A976F5ACE1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887" y="305054"/>
            <a:ext cx="1121761" cy="112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556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80312" y="6037484"/>
            <a:ext cx="129515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r" eaLnBrk="0" hangingPunct="0"/>
            <a:r>
              <a:rPr lang="hr-HR" sz="2000" b="1" i="1" dirty="0"/>
              <a:t>WE SERVE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403648" y="102369"/>
            <a:ext cx="6192688" cy="1368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n-NO" sz="2800" dirty="0"/>
              <a:t>GMT- organizacija, uloge i dužnosti</a:t>
            </a:r>
            <a:endParaRPr lang="en-US" sz="2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BC31303-F388-4DFD-B339-FC8FCEA53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0352" y="332656"/>
            <a:ext cx="1121761" cy="10668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7F771C8-5826-475E-9A13-F200C21804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887" y="305054"/>
            <a:ext cx="1121761" cy="112176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1E7F2267-4E94-4440-96E3-1AEFBEB87B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2240" y="1399548"/>
            <a:ext cx="2265040" cy="1772394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xmlns="" id="{581D72D9-DAC6-46DA-9336-EA029B507123}"/>
              </a:ext>
            </a:extLst>
          </p:cNvPr>
          <p:cNvSpPr txBox="1">
            <a:spLocks/>
          </p:cNvSpPr>
          <p:nvPr/>
        </p:nvSpPr>
        <p:spPr>
          <a:xfrm>
            <a:off x="313800" y="1196751"/>
            <a:ext cx="7987432" cy="52376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r-HR" sz="9800" b="1" dirty="0"/>
              <a:t>Direktor za članstvo (Membership </a:t>
            </a:r>
            <a:r>
              <a:rPr lang="hr-HR" sz="9800" b="1" dirty="0" err="1"/>
              <a:t>Chairperson</a:t>
            </a:r>
            <a:r>
              <a:rPr lang="hr-HR" sz="9800" b="1" dirty="0"/>
              <a:t>)</a:t>
            </a:r>
          </a:p>
          <a:p>
            <a:pPr algn="l"/>
            <a:endParaRPr lang="hr-HR" sz="3600" b="1" dirty="0"/>
          </a:p>
          <a:p>
            <a:pPr marL="571500" indent="-571500" algn="l">
              <a:buFont typeface="Wingdings" panose="05000000000000000000" pitchFamily="2" charset="2"/>
              <a:buChar char="ü"/>
            </a:pPr>
            <a:r>
              <a:rPr lang="hr-HR" sz="6200" dirty="0"/>
              <a:t>Obistinjuje san </a:t>
            </a:r>
            <a:r>
              <a:rPr lang="hr-HR" sz="6200" dirty="0" err="1"/>
              <a:t>Melvin</a:t>
            </a:r>
            <a:r>
              <a:rPr lang="hr-HR" sz="6200" dirty="0"/>
              <a:t> Jones-a: ostvariti sve potrebe člana </a:t>
            </a:r>
            <a:r>
              <a:rPr lang="hr-HR" sz="6200" dirty="0" err="1"/>
              <a:t>Lions</a:t>
            </a:r>
            <a:r>
              <a:rPr lang="hr-HR" sz="6200" dirty="0"/>
              <a:t> ili Leo Kluba</a:t>
            </a:r>
          </a:p>
          <a:p>
            <a:pPr marL="571500" indent="-571500" algn="l">
              <a:buFont typeface="Wingdings" panose="05000000000000000000" pitchFamily="2" charset="2"/>
              <a:buChar char="ü"/>
            </a:pPr>
            <a:r>
              <a:rPr lang="hr-HR" sz="6200" dirty="0"/>
              <a:t>izrađuje plan za članstvo;</a:t>
            </a:r>
          </a:p>
          <a:p>
            <a:pPr marL="571500" indent="-571500" algn="l">
              <a:buFont typeface="Wingdings" panose="05000000000000000000" pitchFamily="2" charset="2"/>
              <a:buChar char="ü"/>
            </a:pPr>
            <a:r>
              <a:rPr lang="hr-HR" sz="6200" dirty="0"/>
              <a:t>potiče sve članove sudjelovati u rastu članstva pozivanjem potencijalnih članova u klub. Brzo kontaktirajte s potencijalnim članovima;</a:t>
            </a:r>
          </a:p>
          <a:p>
            <a:pPr marL="571500" indent="-571500" algn="l">
              <a:buFont typeface="Wingdings" panose="05000000000000000000" pitchFamily="2" charset="2"/>
              <a:buChar char="ü"/>
            </a:pPr>
            <a:r>
              <a:rPr lang="hr-HR" sz="6200" dirty="0"/>
              <a:t>osigurava da novi članovi budu prikladno orijentirani</a:t>
            </a:r>
            <a:r>
              <a:rPr lang="en-US" sz="6200" dirty="0"/>
              <a:t>;</a:t>
            </a:r>
            <a:endParaRPr lang="hr-HR" sz="6200" dirty="0"/>
          </a:p>
          <a:p>
            <a:pPr marL="571500" indent="-571500" algn="l">
              <a:buFont typeface="Wingdings" panose="05000000000000000000" pitchFamily="2" charset="2"/>
              <a:buChar char="ü"/>
            </a:pPr>
            <a:r>
              <a:rPr lang="hr-HR" sz="6200" dirty="0"/>
              <a:t>provodi mentorski program kluba za nove članove</a:t>
            </a:r>
            <a:r>
              <a:rPr lang="en-US" sz="6200" dirty="0"/>
              <a:t>;</a:t>
            </a:r>
          </a:p>
          <a:p>
            <a:pPr marL="571500" indent="-571500" algn="l">
              <a:buFont typeface="Wingdings" panose="05000000000000000000" pitchFamily="2" charset="2"/>
              <a:buChar char="ü"/>
            </a:pPr>
            <a:r>
              <a:rPr lang="en-US" sz="6200" dirty="0"/>
              <a:t>p</a:t>
            </a:r>
            <a:r>
              <a:rPr lang="hr-HR" sz="6200" dirty="0" err="1"/>
              <a:t>romice</a:t>
            </a:r>
            <a:r>
              <a:rPr lang="hr-HR" sz="6200" dirty="0"/>
              <a:t> skladnu atmosferu u klubu</a:t>
            </a:r>
            <a:r>
              <a:rPr lang="en-US" sz="6200" dirty="0"/>
              <a:t>, </a:t>
            </a:r>
            <a:r>
              <a:rPr lang="en-US" sz="6200" dirty="0" err="1"/>
              <a:t>briga</a:t>
            </a:r>
            <a:r>
              <a:rPr lang="en-US" sz="6200" dirty="0"/>
              <a:t> za </a:t>
            </a:r>
            <a:r>
              <a:rPr lang="en-US" sz="6200" dirty="0" err="1"/>
              <a:t>pozitivno</a:t>
            </a:r>
            <a:r>
              <a:rPr lang="en-US" sz="6200" dirty="0"/>
              <a:t> </a:t>
            </a:r>
            <a:r>
              <a:rPr lang="en-US" sz="6200" dirty="0" err="1"/>
              <a:t>iskustvo</a:t>
            </a:r>
            <a:r>
              <a:rPr lang="en-US" sz="6200" dirty="0"/>
              <a:t> </a:t>
            </a:r>
            <a:r>
              <a:rPr lang="en-US" sz="6200" dirty="0" err="1"/>
              <a:t>članova</a:t>
            </a:r>
            <a:r>
              <a:rPr lang="en-US" sz="6200" dirty="0"/>
              <a:t>.</a:t>
            </a:r>
            <a:endParaRPr lang="hr-HR" sz="6200" dirty="0"/>
          </a:p>
          <a:p>
            <a:pPr marL="571500" indent="-571500" algn="l">
              <a:buFont typeface="Wingdings" panose="05000000000000000000" pitchFamily="2" charset="2"/>
              <a:buChar char="ü"/>
            </a:pPr>
            <a:r>
              <a:rPr lang="en-US" sz="6200" dirty="0"/>
              <a:t>s</a:t>
            </a:r>
            <a:r>
              <a:rPr lang="hr-HR" sz="6200" dirty="0" err="1"/>
              <a:t>urađuje</a:t>
            </a:r>
            <a:r>
              <a:rPr lang="hr-HR" sz="6200" dirty="0"/>
              <a:t> s </a:t>
            </a:r>
            <a:r>
              <a:rPr lang="hr-HR" sz="6200" dirty="0" err="1"/>
              <a:t>Distriktualnim</a:t>
            </a:r>
            <a:r>
              <a:rPr lang="hr-HR" sz="6200" dirty="0"/>
              <a:t> GMT-em/GAT-om, s</a:t>
            </a:r>
            <a:r>
              <a:rPr lang="en-US" sz="6200" dirty="0"/>
              <a:t>u</a:t>
            </a:r>
            <a:r>
              <a:rPr lang="hr-HR" sz="6200" dirty="0"/>
              <a:t>djeluje kao član savjetodavnog odbora Guvernera Distrikta na sastancima vezanih na članstvo</a:t>
            </a:r>
            <a:r>
              <a:rPr lang="en-US" sz="6200" dirty="0"/>
              <a:t>;</a:t>
            </a:r>
            <a:endParaRPr lang="hr-HR" sz="6200" dirty="0"/>
          </a:p>
          <a:p>
            <a:pPr marL="571500" indent="-571500" algn="l">
              <a:buFont typeface="Wingdings" panose="05000000000000000000" pitchFamily="2" charset="2"/>
              <a:buChar char="ü"/>
            </a:pPr>
            <a:r>
              <a:rPr lang="en-US" sz="6200" dirty="0"/>
              <a:t>p</a:t>
            </a:r>
            <a:r>
              <a:rPr lang="hr-HR" sz="6200" dirty="0"/>
              <a:t>omaže dužnosnicima kluba u radionici „Club Quality </a:t>
            </a:r>
            <a:r>
              <a:rPr lang="hr-HR" sz="6200" dirty="0" err="1"/>
              <a:t>Initiative</a:t>
            </a:r>
            <a:r>
              <a:rPr lang="hr-HR" sz="6200" dirty="0"/>
              <a:t>”</a:t>
            </a:r>
            <a:r>
              <a:rPr lang="en-US" sz="6200" dirty="0"/>
              <a:t>;</a:t>
            </a:r>
            <a:endParaRPr lang="hr-HR" sz="6200" dirty="0"/>
          </a:p>
          <a:p>
            <a:pPr marL="571500" indent="-571500" algn="l">
              <a:buFont typeface="Wingdings" panose="05000000000000000000" pitchFamily="2" charset="2"/>
              <a:buChar char="ü"/>
            </a:pPr>
            <a:r>
              <a:rPr lang="en-US" sz="6200" dirty="0"/>
              <a:t>p</a:t>
            </a:r>
            <a:r>
              <a:rPr lang="hr-HR" sz="6200" dirty="0" err="1"/>
              <a:t>redaje</a:t>
            </a:r>
            <a:r>
              <a:rPr lang="hr-HR" sz="6200" dirty="0"/>
              <a:t> sve zapise svom nasljedniku na dužnosti nakon svog mandata.</a:t>
            </a:r>
          </a:p>
        </p:txBody>
      </p:sp>
    </p:spTree>
    <p:extLst>
      <p:ext uri="{BB962C8B-B14F-4D97-AF65-F5344CB8AC3E}">
        <p14:creationId xmlns:p14="http://schemas.microsoft.com/office/powerpoint/2010/main" val="2093739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996952"/>
            <a:ext cx="8207920" cy="1224136"/>
          </a:xfrm>
        </p:spPr>
        <p:txBody>
          <a:bodyPr anchor="t">
            <a:normAutofit fontScale="90000"/>
          </a:bodyPr>
          <a:lstStyle/>
          <a:p>
            <a:pPr algn="l" defTabSz="355600"/>
            <a:r>
              <a:rPr lang="hr-HR" sz="2200" dirty="0"/>
              <a:t/>
            </a:r>
            <a:br>
              <a:rPr lang="hr-HR" sz="2200" dirty="0"/>
            </a:br>
            <a:r>
              <a:rPr lang="hr-HR" sz="2200" dirty="0"/>
              <a:t/>
            </a:r>
            <a:br>
              <a:rPr lang="hr-HR" sz="2200" dirty="0"/>
            </a:br>
            <a:r>
              <a:rPr lang="hr-HR" sz="2200" dirty="0"/>
              <a:t/>
            </a:r>
            <a:br>
              <a:rPr lang="hr-HR" sz="2200" dirty="0"/>
            </a:br>
            <a:r>
              <a:rPr lang="hr-HR" sz="2200" dirty="0"/>
              <a:t/>
            </a:r>
            <a:br>
              <a:rPr lang="hr-HR" sz="2200" dirty="0"/>
            </a:br>
            <a:r>
              <a:rPr lang="hr-HR" sz="3200" dirty="0"/>
              <a:t/>
            </a:r>
            <a:br>
              <a:rPr lang="hr-HR" sz="3200" dirty="0"/>
            </a:br>
            <a:endParaRPr lang="en-US" sz="3200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80312" y="6037484"/>
            <a:ext cx="129515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r" eaLnBrk="0" hangingPunct="0"/>
            <a:r>
              <a:rPr lang="hr-HR" sz="2000" b="1" i="1" dirty="0"/>
              <a:t>WE SERVE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3463C76-7346-4746-99A2-55AE1EF7D3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0352" y="332656"/>
            <a:ext cx="1121761" cy="10668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32D8EDB-A837-451E-8C50-CB380D77F5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887" y="305054"/>
            <a:ext cx="1121761" cy="11217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79712" y="3205959"/>
            <a:ext cx="26888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6000" dirty="0"/>
              <a:t>Pitanja?</a:t>
            </a:r>
          </a:p>
        </p:txBody>
      </p:sp>
      <p:pic>
        <p:nvPicPr>
          <p:cNvPr id="11" name="Content Placeholder 8">
            <a:extLst>
              <a:ext uri="{FF2B5EF4-FFF2-40B4-BE49-F238E27FC236}">
                <a16:creationId xmlns:a16="http://schemas.microsoft.com/office/drawing/2014/main" xmlns="" id="{B77FFFFE-BC28-4594-8132-C104D1B955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69948" y="1995880"/>
            <a:ext cx="4525963" cy="339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40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FFC2FF-A860-463B-85DD-75165EFB3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/>
              <a:t>Zašto</a:t>
            </a:r>
            <a:r>
              <a:rPr lang="en-US" dirty="0"/>
              <a:t> </a:t>
            </a:r>
            <a:r>
              <a:rPr lang="en-US" dirty="0" err="1"/>
              <a:t>sam</a:t>
            </a:r>
            <a:r>
              <a:rPr lang="en-US" dirty="0"/>
              <a:t> </a:t>
            </a:r>
            <a:r>
              <a:rPr lang="en-US" dirty="0" err="1"/>
              <a:t>postao</a:t>
            </a:r>
            <a:r>
              <a:rPr lang="en-US" dirty="0"/>
              <a:t> Lion?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B38A2E1-C17B-4588-8998-65B881BFE6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0352" y="332656"/>
            <a:ext cx="1121761" cy="10668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52688E2-F216-404C-B97E-CF8F0FBBD5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887" y="305054"/>
            <a:ext cx="1121761" cy="1121761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1DFB8209-E843-4FB9-9FE8-CD1AD37C3682}"/>
              </a:ext>
            </a:extLst>
          </p:cNvPr>
          <p:cNvSpPr txBox="1">
            <a:spLocks/>
          </p:cNvSpPr>
          <p:nvPr/>
        </p:nvSpPr>
        <p:spPr>
          <a:xfrm>
            <a:off x="1404606" y="181859"/>
            <a:ext cx="6192688" cy="1368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n-NO" sz="2800" dirty="0"/>
              <a:t>GMT- organizacija, uloge i dužnosti</a:t>
            </a:r>
            <a:endParaRPr lang="en-US" sz="2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8ED3FE4-CB2C-47EB-8F85-6BFA8B6EA5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356297"/>
            <a:ext cx="6667500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8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996952"/>
            <a:ext cx="8207920" cy="1224136"/>
          </a:xfrm>
        </p:spPr>
        <p:txBody>
          <a:bodyPr anchor="t">
            <a:normAutofit fontScale="90000"/>
          </a:bodyPr>
          <a:lstStyle/>
          <a:p>
            <a:pPr algn="l" defTabSz="355600"/>
            <a:r>
              <a:rPr lang="hr-HR" sz="2200" dirty="0"/>
              <a:t/>
            </a:r>
            <a:br>
              <a:rPr lang="hr-HR" sz="2200" dirty="0"/>
            </a:br>
            <a:r>
              <a:rPr lang="hr-HR" sz="2200" dirty="0"/>
              <a:t/>
            </a:r>
            <a:br>
              <a:rPr lang="hr-HR" sz="2200" dirty="0"/>
            </a:br>
            <a:r>
              <a:rPr lang="hr-HR" sz="2200" dirty="0"/>
              <a:t/>
            </a:r>
            <a:br>
              <a:rPr lang="hr-HR" sz="2200" dirty="0"/>
            </a:br>
            <a:r>
              <a:rPr lang="hr-HR" sz="2200" dirty="0"/>
              <a:t/>
            </a:r>
            <a:br>
              <a:rPr lang="hr-HR" sz="2200" dirty="0"/>
            </a:br>
            <a:r>
              <a:rPr lang="hr-HR" sz="3200" dirty="0"/>
              <a:t/>
            </a:r>
            <a:br>
              <a:rPr lang="hr-HR" sz="3200" dirty="0"/>
            </a:br>
            <a:endParaRPr lang="en-US" sz="3200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80312" y="6037484"/>
            <a:ext cx="129515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r" eaLnBrk="0" hangingPunct="0"/>
            <a:r>
              <a:rPr lang="hr-HR" sz="2000" b="1" i="1" dirty="0"/>
              <a:t>WE SERVE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403648" y="102369"/>
            <a:ext cx="6192688" cy="1368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n-NO" sz="2800" dirty="0"/>
              <a:t>GMT- organizacija, uloge i dužnosti</a:t>
            </a:r>
            <a:endParaRPr lang="en-US" sz="2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BC31303-F388-4DFD-B339-FC8FCEA53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0352" y="332656"/>
            <a:ext cx="1121761" cy="106689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0BBECEC3-AFF6-45E1-8872-2BCCD7C15F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887" y="305054"/>
            <a:ext cx="1121761" cy="1121761"/>
          </a:xfrm>
          <a:prstGeom prst="rect">
            <a:avLst/>
          </a:prstGeom>
        </p:spPr>
      </p:pic>
      <p:graphicFrame>
        <p:nvGraphicFramePr>
          <p:cNvPr id="13" name="Content Placeholder 5">
            <a:extLst>
              <a:ext uri="{FF2B5EF4-FFF2-40B4-BE49-F238E27FC236}">
                <a16:creationId xmlns:a16="http://schemas.microsoft.com/office/drawing/2014/main" xmlns="" id="{03FC43A6-CA67-49C1-BEB4-6FCED3CA5C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8283716"/>
              </p:ext>
            </p:extLst>
          </p:nvPr>
        </p:nvGraphicFramePr>
        <p:xfrm>
          <a:off x="1411158" y="1545800"/>
          <a:ext cx="7016086" cy="4252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Oval 14">
            <a:extLst>
              <a:ext uri="{FF2B5EF4-FFF2-40B4-BE49-F238E27FC236}">
                <a16:creationId xmlns:a16="http://schemas.microsoft.com/office/drawing/2014/main" xmlns="" id="{FD0935B9-23AE-4193-A7A0-A319FEA4139D}"/>
              </a:ext>
            </a:extLst>
          </p:cNvPr>
          <p:cNvSpPr/>
          <p:nvPr/>
        </p:nvSpPr>
        <p:spPr>
          <a:xfrm>
            <a:off x="-1865578" y="1987296"/>
            <a:ext cx="3846778" cy="3568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en-US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C84485C-9350-404E-B7DA-05F495DBFE5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3217564"/>
            <a:ext cx="1910844" cy="107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077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996952"/>
            <a:ext cx="8207920" cy="1224136"/>
          </a:xfrm>
        </p:spPr>
        <p:txBody>
          <a:bodyPr anchor="t">
            <a:normAutofit fontScale="90000"/>
          </a:bodyPr>
          <a:lstStyle/>
          <a:p>
            <a:pPr algn="l" defTabSz="355600"/>
            <a:r>
              <a:rPr lang="hr-HR" sz="2200" dirty="0"/>
              <a:t/>
            </a:r>
            <a:br>
              <a:rPr lang="hr-HR" sz="2200" dirty="0"/>
            </a:br>
            <a:r>
              <a:rPr lang="hr-HR" sz="2200" dirty="0"/>
              <a:t/>
            </a:r>
            <a:br>
              <a:rPr lang="hr-HR" sz="2200" dirty="0"/>
            </a:br>
            <a:r>
              <a:rPr lang="hr-HR" sz="2200" dirty="0"/>
              <a:t/>
            </a:r>
            <a:br>
              <a:rPr lang="hr-HR" sz="2200" dirty="0"/>
            </a:br>
            <a:r>
              <a:rPr lang="hr-HR" sz="2200" dirty="0"/>
              <a:t/>
            </a:r>
            <a:br>
              <a:rPr lang="hr-HR" sz="2200" dirty="0"/>
            </a:br>
            <a:r>
              <a:rPr lang="hr-HR" sz="3200" dirty="0"/>
              <a:t/>
            </a:r>
            <a:br>
              <a:rPr lang="hr-HR" sz="3200" dirty="0"/>
            </a:br>
            <a:endParaRPr lang="en-US" sz="3200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80312" y="6037484"/>
            <a:ext cx="129515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r" eaLnBrk="0" hangingPunct="0"/>
            <a:r>
              <a:rPr lang="hr-HR" sz="2000" b="1" i="1" dirty="0"/>
              <a:t>WE SERVE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3568" y="2636912"/>
            <a:ext cx="7772400" cy="25922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hr-HR" sz="36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BC31303-F388-4DFD-B339-FC8FCEA53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0352" y="332656"/>
            <a:ext cx="1121761" cy="106689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4E9BDB3-4AC1-4E78-86A6-D41D84A1C2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887" y="305054"/>
            <a:ext cx="1121761" cy="1121761"/>
          </a:xfrm>
          <a:prstGeom prst="rect">
            <a:avLst/>
          </a:prstGeom>
        </p:spPr>
      </p:pic>
      <p:sp>
        <p:nvSpPr>
          <p:cNvPr id="12" name="Content Placeholder 1">
            <a:extLst>
              <a:ext uri="{FF2B5EF4-FFF2-40B4-BE49-F238E27FC236}">
                <a16:creationId xmlns:a16="http://schemas.microsoft.com/office/drawing/2014/main" xmlns="" id="{2E5B382F-E0D8-476A-ACE6-F1CBD03D2EAA}"/>
              </a:ext>
            </a:extLst>
          </p:cNvPr>
          <p:cNvSpPr txBox="1">
            <a:spLocks/>
          </p:cNvSpPr>
          <p:nvPr/>
        </p:nvSpPr>
        <p:spPr>
          <a:xfrm>
            <a:off x="533400" y="1905000"/>
            <a:ext cx="7848600" cy="3352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2400" b="1" dirty="0">
                <a:solidFill>
                  <a:schemeClr val="tx1"/>
                </a:solidFill>
              </a:rPr>
              <a:t>Moto D-126 Hrvatska</a:t>
            </a:r>
          </a:p>
          <a:p>
            <a:endParaRPr lang="hr-HR" dirty="0">
              <a:solidFill>
                <a:schemeClr val="tx1"/>
              </a:solidFill>
            </a:endParaRPr>
          </a:p>
          <a:p>
            <a:r>
              <a:rPr lang="hr-HR" sz="2800" b="1" i="1" dirty="0">
                <a:solidFill>
                  <a:schemeClr val="tx1"/>
                </a:solidFill>
              </a:rPr>
              <a:t>„Snaga naše organizacije određena je </a:t>
            </a:r>
          </a:p>
          <a:p>
            <a:r>
              <a:rPr lang="hr-HR" sz="2800" b="1" i="1" dirty="0">
                <a:solidFill>
                  <a:schemeClr val="tx1"/>
                </a:solidFill>
              </a:rPr>
              <a:t>snagom naših klubova i članova”</a:t>
            </a:r>
            <a:endParaRPr lang="hr-HR" sz="2800" b="1" i="1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6674BBC0-A6F8-4D61-8B44-7505B9E266A7}"/>
              </a:ext>
            </a:extLst>
          </p:cNvPr>
          <p:cNvSpPr txBox="1">
            <a:spLocks/>
          </p:cNvSpPr>
          <p:nvPr/>
        </p:nvSpPr>
        <p:spPr>
          <a:xfrm>
            <a:off x="1403648" y="102369"/>
            <a:ext cx="6192688" cy="1368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n-NO" sz="2800" dirty="0"/>
              <a:t>GMT- organizacija, uloge i dužnosti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0971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996952"/>
            <a:ext cx="8207920" cy="1224136"/>
          </a:xfrm>
        </p:spPr>
        <p:txBody>
          <a:bodyPr anchor="t">
            <a:normAutofit fontScale="90000"/>
          </a:bodyPr>
          <a:lstStyle/>
          <a:p>
            <a:pPr algn="l" defTabSz="355600"/>
            <a:r>
              <a:rPr lang="hr-HR" sz="2200" dirty="0"/>
              <a:t/>
            </a:r>
            <a:br>
              <a:rPr lang="hr-HR" sz="2200" dirty="0"/>
            </a:br>
            <a:r>
              <a:rPr lang="hr-HR" sz="2200" dirty="0"/>
              <a:t/>
            </a:r>
            <a:br>
              <a:rPr lang="hr-HR" sz="2200" dirty="0"/>
            </a:br>
            <a:r>
              <a:rPr lang="hr-HR" sz="2200" dirty="0"/>
              <a:t/>
            </a:r>
            <a:br>
              <a:rPr lang="hr-HR" sz="2200" dirty="0"/>
            </a:br>
            <a:r>
              <a:rPr lang="hr-HR" sz="2200" dirty="0"/>
              <a:t/>
            </a:r>
            <a:br>
              <a:rPr lang="hr-HR" sz="2200" dirty="0"/>
            </a:br>
            <a:r>
              <a:rPr lang="hr-HR" sz="3200" dirty="0"/>
              <a:t/>
            </a:r>
            <a:br>
              <a:rPr lang="hr-HR" sz="3200" dirty="0"/>
            </a:br>
            <a:endParaRPr lang="en-US" sz="3200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80312" y="6037484"/>
            <a:ext cx="129515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r" eaLnBrk="0" hangingPunct="0"/>
            <a:r>
              <a:rPr lang="hr-HR" sz="2000" b="1" i="1" dirty="0"/>
              <a:t>WE SERVE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3745478-EEDB-4C0E-9AE3-B0E0B95802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975188"/>
            <a:ext cx="7455619" cy="50279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BC31303-F388-4DFD-B339-FC8FCEA535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0352" y="332656"/>
            <a:ext cx="1121761" cy="10668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5C6EFA3-7C64-4F75-A7BE-57EB3C744F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888" y="305055"/>
            <a:ext cx="635810" cy="63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767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996952"/>
            <a:ext cx="8207920" cy="1224136"/>
          </a:xfrm>
        </p:spPr>
        <p:txBody>
          <a:bodyPr anchor="t">
            <a:normAutofit fontScale="90000"/>
          </a:bodyPr>
          <a:lstStyle/>
          <a:p>
            <a:pPr algn="l" defTabSz="355600"/>
            <a:r>
              <a:rPr lang="hr-HR" sz="2200" dirty="0"/>
              <a:t/>
            </a:r>
            <a:br>
              <a:rPr lang="hr-HR" sz="2200" dirty="0"/>
            </a:br>
            <a:r>
              <a:rPr lang="hr-HR" sz="2200" dirty="0"/>
              <a:t/>
            </a:r>
            <a:br>
              <a:rPr lang="hr-HR" sz="2200" dirty="0"/>
            </a:br>
            <a:r>
              <a:rPr lang="hr-HR" sz="2200" dirty="0"/>
              <a:t/>
            </a:r>
            <a:br>
              <a:rPr lang="hr-HR" sz="2200" dirty="0"/>
            </a:br>
            <a:r>
              <a:rPr lang="hr-HR" sz="2200" dirty="0"/>
              <a:t/>
            </a:r>
            <a:br>
              <a:rPr lang="hr-HR" sz="2200" dirty="0"/>
            </a:br>
            <a:r>
              <a:rPr lang="hr-HR" sz="3200" dirty="0"/>
              <a:t/>
            </a:r>
            <a:br>
              <a:rPr lang="hr-HR" sz="3200" dirty="0"/>
            </a:br>
            <a:endParaRPr lang="en-US" sz="3200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80312" y="6037484"/>
            <a:ext cx="129515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r" eaLnBrk="0" hangingPunct="0"/>
            <a:r>
              <a:rPr lang="hr-HR" sz="2000" b="1" i="1" dirty="0"/>
              <a:t>WE SERVE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1410295-7115-43C7-95C3-311821820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35781"/>
            <a:ext cx="7848872" cy="539353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BC31303-F388-4DFD-B339-FC8FCEA535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0352" y="332656"/>
            <a:ext cx="1121761" cy="10668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6F6B5F6-3DED-493E-ABEF-59A286A3BA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32996"/>
            <a:ext cx="827584" cy="827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045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996952"/>
            <a:ext cx="8207920" cy="1224136"/>
          </a:xfrm>
        </p:spPr>
        <p:txBody>
          <a:bodyPr anchor="t">
            <a:normAutofit fontScale="90000"/>
          </a:bodyPr>
          <a:lstStyle/>
          <a:p>
            <a:pPr algn="l" defTabSz="355600"/>
            <a:r>
              <a:rPr lang="hr-HR" sz="2200" dirty="0"/>
              <a:t/>
            </a:r>
            <a:br>
              <a:rPr lang="hr-HR" sz="2200" dirty="0"/>
            </a:br>
            <a:r>
              <a:rPr lang="hr-HR" sz="2200" dirty="0"/>
              <a:t/>
            </a:r>
            <a:br>
              <a:rPr lang="hr-HR" sz="2200" dirty="0"/>
            </a:br>
            <a:r>
              <a:rPr lang="hr-HR" sz="2200" dirty="0"/>
              <a:t/>
            </a:r>
            <a:br>
              <a:rPr lang="hr-HR" sz="2200" dirty="0"/>
            </a:br>
            <a:r>
              <a:rPr lang="hr-HR" sz="2200" dirty="0"/>
              <a:t/>
            </a:r>
            <a:br>
              <a:rPr lang="hr-HR" sz="2200" dirty="0"/>
            </a:br>
            <a:r>
              <a:rPr lang="hr-HR" sz="3200" dirty="0"/>
              <a:t/>
            </a:r>
            <a:br>
              <a:rPr lang="hr-HR" sz="3200" dirty="0"/>
            </a:br>
            <a:endParaRPr lang="en-US" sz="3200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80312" y="6037484"/>
            <a:ext cx="129515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r" eaLnBrk="0" hangingPunct="0"/>
            <a:r>
              <a:rPr lang="hr-HR" sz="2000" b="1" i="1" dirty="0"/>
              <a:t>WE SERVE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BC31303-F388-4DFD-B339-FC8FCEA53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0352" y="332656"/>
            <a:ext cx="1121761" cy="10668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C0B277E-6E88-475F-91FF-2484A8E084CA}"/>
              </a:ext>
            </a:extLst>
          </p:cNvPr>
          <p:cNvSpPr txBox="1"/>
          <p:nvPr/>
        </p:nvSpPr>
        <p:spPr>
          <a:xfrm>
            <a:off x="-18008" y="2086329"/>
            <a:ext cx="94833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100" b="1" dirty="0"/>
              <a:t>Jedna pčela zuji, dvije ubadaju, a roj pčela je nezadrživ.</a:t>
            </a:r>
            <a:endParaRPr lang="en-US" sz="31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EEBE939-5B97-40CC-B202-2296A4A622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887" y="305054"/>
            <a:ext cx="1121761" cy="11217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0738C84-5BD9-4A6D-96CE-4646CE9ADD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728" y="2819696"/>
            <a:ext cx="4819551" cy="3614663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xmlns="" id="{341AB35B-4633-473C-9CB3-1B6C10B4690C}"/>
              </a:ext>
            </a:extLst>
          </p:cNvPr>
          <p:cNvSpPr txBox="1">
            <a:spLocks/>
          </p:cNvSpPr>
          <p:nvPr/>
        </p:nvSpPr>
        <p:spPr>
          <a:xfrm>
            <a:off x="1403648" y="102369"/>
            <a:ext cx="6192688" cy="1368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n-NO" sz="2800" dirty="0"/>
              <a:t>GMT- organizacija, uloge i dužnosti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2882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80312" y="6037484"/>
            <a:ext cx="129515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r" eaLnBrk="0" hangingPunct="0"/>
            <a:r>
              <a:rPr lang="hr-HR" sz="2000" b="1" i="1" dirty="0"/>
              <a:t>WE SERVE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403648" y="102369"/>
            <a:ext cx="6192688" cy="1368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n-NO" sz="2800" dirty="0"/>
              <a:t>GMT- organizacija, uloge i dužnosti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BC31303-F388-4DFD-B339-FC8FCEA53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0352" y="332656"/>
            <a:ext cx="1121761" cy="106689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xmlns="" id="{581D72D9-DAC6-46DA-9336-EA029B507123}"/>
              </a:ext>
            </a:extLst>
          </p:cNvPr>
          <p:cNvSpPr txBox="1">
            <a:spLocks/>
          </p:cNvSpPr>
          <p:nvPr/>
        </p:nvSpPr>
        <p:spPr>
          <a:xfrm>
            <a:off x="685800" y="1673204"/>
            <a:ext cx="7772400" cy="43915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800" b="1" dirty="0"/>
              <a:t>GMT </a:t>
            </a:r>
            <a:r>
              <a:rPr lang="en-US" sz="9800" b="1" dirty="0" err="1"/>
              <a:t>distrikta</a:t>
            </a:r>
            <a:r>
              <a:rPr lang="en-US" sz="9800" b="1" dirty="0"/>
              <a:t> 126 Hrvatska za Lions </a:t>
            </a:r>
            <a:r>
              <a:rPr lang="en-US" sz="9800" b="1" dirty="0" err="1"/>
              <a:t>godinu</a:t>
            </a:r>
            <a:r>
              <a:rPr lang="en-US" sz="9800" b="1" dirty="0"/>
              <a:t> 2020-2021</a:t>
            </a:r>
          </a:p>
          <a:p>
            <a:pPr algn="l"/>
            <a:endParaRPr lang="en-US" sz="5300" b="1" dirty="0"/>
          </a:p>
          <a:p>
            <a:pPr algn="l"/>
            <a:r>
              <a:rPr lang="en-US" sz="5300" b="1" dirty="0"/>
              <a:t>GMT </a:t>
            </a:r>
            <a:r>
              <a:rPr lang="en-US" sz="5300" b="1" dirty="0" err="1"/>
              <a:t>Koordinator</a:t>
            </a:r>
            <a:r>
              <a:rPr lang="en-US" sz="5300" b="1" dirty="0"/>
              <a:t> - Frano Mika</a:t>
            </a:r>
          </a:p>
          <a:p>
            <a:pPr algn="l"/>
            <a:endParaRPr lang="en-US" sz="5300" b="1" dirty="0"/>
          </a:p>
          <a:p>
            <a:pPr algn="l"/>
            <a:r>
              <a:rPr lang="en-US" sz="5300" b="1" dirty="0"/>
              <a:t>GMT team  </a:t>
            </a:r>
          </a:p>
          <a:p>
            <a:pPr algn="l"/>
            <a:endParaRPr lang="en-US" sz="5300" b="1" dirty="0"/>
          </a:p>
          <a:p>
            <a:pPr algn="l"/>
            <a:r>
              <a:rPr lang="en-US" sz="5300" b="1" dirty="0"/>
              <a:t>	</a:t>
            </a:r>
            <a:r>
              <a:rPr lang="en-US" sz="5300" b="1" dirty="0" err="1"/>
              <a:t>Regija</a:t>
            </a:r>
            <a:r>
              <a:rPr lang="en-US" sz="5300" b="1" dirty="0"/>
              <a:t> </a:t>
            </a:r>
            <a:r>
              <a:rPr lang="en-US" sz="5300" b="1" dirty="0" err="1"/>
              <a:t>Sjever</a:t>
            </a:r>
            <a:r>
              <a:rPr lang="en-US" sz="5300" b="1" dirty="0"/>
              <a:t> – Janko </a:t>
            </a:r>
            <a:r>
              <a:rPr lang="en-US" sz="5300" b="1" dirty="0" err="1"/>
              <a:t>Gogolja</a:t>
            </a:r>
            <a:endParaRPr lang="en-US" sz="5300" b="1" dirty="0"/>
          </a:p>
          <a:p>
            <a:pPr algn="l"/>
            <a:r>
              <a:rPr lang="en-US" sz="5300" b="1" dirty="0"/>
              <a:t>	</a:t>
            </a:r>
            <a:r>
              <a:rPr lang="en-US" sz="5300" b="1" dirty="0" err="1"/>
              <a:t>Regija</a:t>
            </a:r>
            <a:r>
              <a:rPr lang="en-US" sz="5300" b="1" dirty="0"/>
              <a:t> </a:t>
            </a:r>
            <a:r>
              <a:rPr lang="en-US" sz="5300" b="1" dirty="0" err="1"/>
              <a:t>Istok</a:t>
            </a:r>
            <a:r>
              <a:rPr lang="en-US" sz="5300" b="1" dirty="0"/>
              <a:t> – Mirjana </a:t>
            </a:r>
            <a:r>
              <a:rPr lang="en-US" sz="5300" b="1" dirty="0" err="1"/>
              <a:t>Paji</a:t>
            </a:r>
            <a:r>
              <a:rPr lang="en-US" sz="5300" b="1" dirty="0" err="1">
                <a:latin typeface="Calibri" panose="020F0502020204030204" pitchFamily="34" charset="0"/>
                <a:cs typeface="Calibri" panose="020F0502020204030204" pitchFamily="34" charset="0"/>
              </a:rPr>
              <a:t>ć</a:t>
            </a:r>
            <a:endParaRPr lang="en-US" sz="5300" b="1" dirty="0"/>
          </a:p>
          <a:p>
            <a:pPr algn="l"/>
            <a:r>
              <a:rPr lang="en-US" sz="5300" b="1" dirty="0"/>
              <a:t>	</a:t>
            </a:r>
            <a:r>
              <a:rPr lang="en-US" sz="5300" b="1" dirty="0" err="1"/>
              <a:t>Regija</a:t>
            </a:r>
            <a:r>
              <a:rPr lang="en-US" sz="5300" b="1" dirty="0"/>
              <a:t> </a:t>
            </a:r>
            <a:r>
              <a:rPr lang="en-US" sz="5300" b="1" dirty="0" err="1"/>
              <a:t>Zapad</a:t>
            </a:r>
            <a:r>
              <a:rPr lang="en-US" sz="5300" b="1" dirty="0"/>
              <a:t> – Vlado </a:t>
            </a:r>
            <a:r>
              <a:rPr lang="en-US" sz="5300" b="1" dirty="0" err="1"/>
              <a:t>Gamboc</a:t>
            </a:r>
            <a:endParaRPr lang="en-US" sz="5300" b="1" dirty="0"/>
          </a:p>
          <a:p>
            <a:pPr algn="l"/>
            <a:r>
              <a:rPr lang="en-US" sz="5300" b="1" dirty="0"/>
              <a:t>	</a:t>
            </a:r>
            <a:r>
              <a:rPr lang="en-US" sz="5300" b="1" dirty="0" err="1"/>
              <a:t>Regija</a:t>
            </a:r>
            <a:r>
              <a:rPr lang="en-US" sz="5300" b="1" dirty="0"/>
              <a:t> Jug – Tatjana </a:t>
            </a:r>
            <a:r>
              <a:rPr lang="en-US" sz="5300" b="1" dirty="0" err="1"/>
              <a:t>Juki</a:t>
            </a:r>
            <a:r>
              <a:rPr lang="en-US" sz="5300" b="1" dirty="0" err="1">
                <a:latin typeface="Calibri" panose="020F0502020204030204" pitchFamily="34" charset="0"/>
                <a:cs typeface="Calibri" panose="020F0502020204030204" pitchFamily="34" charset="0"/>
              </a:rPr>
              <a:t>ć</a:t>
            </a:r>
            <a:endParaRPr lang="en-US" sz="5300" b="1" dirty="0"/>
          </a:p>
          <a:p>
            <a:pPr algn="l"/>
            <a:endParaRPr lang="en-US" sz="5300" b="1" dirty="0"/>
          </a:p>
          <a:p>
            <a:pPr algn="l"/>
            <a:r>
              <a:rPr lang="en-US" sz="5300" b="1" dirty="0"/>
              <a:t>	Milorad </a:t>
            </a:r>
            <a:r>
              <a:rPr lang="en-US" sz="5300" b="1" dirty="0" err="1"/>
              <a:t>Stani</a:t>
            </a:r>
            <a:r>
              <a:rPr lang="en-US" sz="5300" b="1" dirty="0" err="1">
                <a:latin typeface="Calibri" panose="020F0502020204030204" pitchFamily="34" charset="0"/>
                <a:cs typeface="Calibri" panose="020F0502020204030204" pitchFamily="34" charset="0"/>
              </a:rPr>
              <a:t>ć</a:t>
            </a:r>
            <a:endParaRPr lang="en-US" sz="5300" b="1" dirty="0"/>
          </a:p>
          <a:p>
            <a:pPr algn="l"/>
            <a:r>
              <a:rPr lang="en-US" sz="5300" b="1" dirty="0"/>
              <a:t>	</a:t>
            </a:r>
            <a:r>
              <a:rPr lang="en-US" sz="5300" b="1" dirty="0" err="1"/>
              <a:t>Drazen</a:t>
            </a:r>
            <a:r>
              <a:rPr lang="en-US" sz="5300" b="1" dirty="0"/>
              <a:t> </a:t>
            </a:r>
            <a:r>
              <a:rPr lang="en-US" sz="5300" b="1" dirty="0" err="1"/>
              <a:t>Melči</a:t>
            </a:r>
            <a:r>
              <a:rPr lang="en-US" sz="5300" b="1" dirty="0" err="1">
                <a:latin typeface="Calibri" panose="020F0502020204030204" pitchFamily="34" charset="0"/>
                <a:cs typeface="Calibri" panose="020F0502020204030204" pitchFamily="34" charset="0"/>
              </a:rPr>
              <a:t>ć</a:t>
            </a:r>
            <a:endParaRPr lang="en-US" sz="5300" b="1" dirty="0"/>
          </a:p>
          <a:p>
            <a:pPr algn="l"/>
            <a:endParaRPr lang="hr-HR" sz="53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044E069-AB68-4B0C-AF79-51CE1CE495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887" y="305054"/>
            <a:ext cx="1121761" cy="112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370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572365-68FE-4B2F-8FED-85EF51C56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sz="2800" dirty="0"/>
              <a:t>GMT- organizacija, uloge i dužnosti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7E4D17-4C22-4338-B504-B7A631E35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hr-HR" sz="4700" dirty="0"/>
              <a:t>Pretpostavke za rad GMT-a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dirty="0"/>
              <a:t>Novih članova 95 + novi klub 20 – izgubljenih članovi 90 = neto ciljani rast u 2020/21 </a:t>
            </a:r>
            <a:r>
              <a:rPr lang="hr-HR" u="sng" dirty="0"/>
              <a:t>za 25 članova;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dirty="0"/>
              <a:t>radionice za direktore za članstvo „Trebamo te“;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dirty="0"/>
              <a:t>dodijeliti svakog </a:t>
            </a:r>
            <a:r>
              <a:rPr lang="hr-HR" dirty="0" err="1"/>
              <a:t>Guiding</a:t>
            </a:r>
            <a:r>
              <a:rPr lang="hr-HR" dirty="0"/>
              <a:t> </a:t>
            </a:r>
            <a:r>
              <a:rPr lang="hr-HR" dirty="0" err="1"/>
              <a:t>lionsa</a:t>
            </a:r>
            <a:r>
              <a:rPr lang="hr-HR" dirty="0"/>
              <a:t> nekom Klubu;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dirty="0"/>
              <a:t>potaknuti sve Klubove na provođenje analize zadovoljstva;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dirty="0"/>
              <a:t>upoznati nove članove (a podsjetiti stare) s duhom principima, aktivnostima i ciljevima </a:t>
            </a:r>
            <a:r>
              <a:rPr lang="hr-HR" dirty="0" err="1"/>
              <a:t>Lionsa</a:t>
            </a:r>
            <a:r>
              <a:rPr lang="hr-HR" dirty="0"/>
              <a:t>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dirty="0"/>
              <a:t>uskladiti Opća pravila Distrikta i Statute klubova s potrebama rada na daljinu u izvanrednim situacijama te sukladno tome i proces primanja novih članova;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dirty="0"/>
              <a:t>etablirati i potaknuti rad Regionalnih članova GMT-a.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E8B071C-773A-473E-87BE-A9C73AEAB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0352" y="332656"/>
            <a:ext cx="1121761" cy="10668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9176E21-BE01-4036-935F-C518ED4AB5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887" y="305054"/>
            <a:ext cx="1121761" cy="112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178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2278</TotalTime>
  <Words>551</Words>
  <Application>Microsoft Office PowerPoint</Application>
  <PresentationFormat>Prikaz na zaslonu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Office Theme</vt:lpstr>
      <vt:lpstr>GMT – organizacija, uloge dužnosti</vt:lpstr>
      <vt:lpstr>PowerPointova prezentacija</vt:lpstr>
      <vt:lpstr>     </vt:lpstr>
      <vt:lpstr>     </vt:lpstr>
      <vt:lpstr>     </vt:lpstr>
      <vt:lpstr>     </vt:lpstr>
      <vt:lpstr>     </vt:lpstr>
      <vt:lpstr>PowerPointova prezentacija</vt:lpstr>
      <vt:lpstr>GMT- organizacija, uloge i dužnosti</vt:lpstr>
      <vt:lpstr>GMT- organizacija, uloge i dužnosti</vt:lpstr>
      <vt:lpstr>GMT- organizacija, uloge i dužnosti </vt:lpstr>
      <vt:lpstr>PowerPointova prezentacija</vt:lpstr>
      <vt:lpstr>     </vt:lpstr>
    </vt:vector>
  </TitlesOfParts>
  <Company>Aluflexpack Novi d.o.o.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Dražen Melčić</dc:creator>
  <cp:lastModifiedBy>Windows User</cp:lastModifiedBy>
  <cp:revision>258</cp:revision>
  <dcterms:created xsi:type="dcterms:W3CDTF">2015-05-18T16:30:04Z</dcterms:created>
  <dcterms:modified xsi:type="dcterms:W3CDTF">2020-06-22T07:51:32Z</dcterms:modified>
</cp:coreProperties>
</file>